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4"/>
  </p:notesMasterIdLst>
  <p:handoutMasterIdLst>
    <p:handoutMasterId r:id="rId65"/>
  </p:handoutMasterIdLst>
  <p:sldIdLst>
    <p:sldId id="1962" r:id="rId2"/>
    <p:sldId id="1963" r:id="rId3"/>
    <p:sldId id="1965" r:id="rId4"/>
    <p:sldId id="1966" r:id="rId5"/>
    <p:sldId id="1967" r:id="rId6"/>
    <p:sldId id="1968" r:id="rId7"/>
    <p:sldId id="1972" r:id="rId8"/>
    <p:sldId id="1969" r:id="rId9"/>
    <p:sldId id="1970" r:id="rId10"/>
    <p:sldId id="1974" r:id="rId11"/>
    <p:sldId id="1971" r:id="rId12"/>
    <p:sldId id="1975" r:id="rId13"/>
    <p:sldId id="1976" r:id="rId14"/>
    <p:sldId id="1977" r:id="rId15"/>
    <p:sldId id="1979" r:id="rId16"/>
    <p:sldId id="1978" r:id="rId17"/>
    <p:sldId id="1980" r:id="rId18"/>
    <p:sldId id="1981" r:id="rId19"/>
    <p:sldId id="1982" r:id="rId20"/>
    <p:sldId id="1983" r:id="rId21"/>
    <p:sldId id="1984" r:id="rId22"/>
    <p:sldId id="1985" r:id="rId23"/>
    <p:sldId id="1986" r:id="rId24"/>
    <p:sldId id="1987" r:id="rId25"/>
    <p:sldId id="1988" r:id="rId26"/>
    <p:sldId id="1989" r:id="rId27"/>
    <p:sldId id="1990" r:id="rId28"/>
    <p:sldId id="1991" r:id="rId29"/>
    <p:sldId id="1992" r:id="rId30"/>
    <p:sldId id="1994" r:id="rId31"/>
    <p:sldId id="1993" r:id="rId32"/>
    <p:sldId id="1777" r:id="rId33"/>
    <p:sldId id="1850" r:id="rId34"/>
    <p:sldId id="1851" r:id="rId35"/>
    <p:sldId id="1853" r:id="rId36"/>
    <p:sldId id="1854" r:id="rId37"/>
    <p:sldId id="1855" r:id="rId38"/>
    <p:sldId id="1856" r:id="rId39"/>
    <p:sldId id="1858" r:id="rId40"/>
    <p:sldId id="1861" r:id="rId41"/>
    <p:sldId id="1859" r:id="rId42"/>
    <p:sldId id="1860" r:id="rId43"/>
    <p:sldId id="1862" r:id="rId44"/>
    <p:sldId id="1863" r:id="rId45"/>
    <p:sldId id="1864" r:id="rId46"/>
    <p:sldId id="1865" r:id="rId47"/>
    <p:sldId id="1866" r:id="rId48"/>
    <p:sldId id="1867" r:id="rId49"/>
    <p:sldId id="1868" r:id="rId50"/>
    <p:sldId id="1869" r:id="rId51"/>
    <p:sldId id="1870" r:id="rId52"/>
    <p:sldId id="1871" r:id="rId53"/>
    <p:sldId id="1872" r:id="rId54"/>
    <p:sldId id="1873" r:id="rId55"/>
    <p:sldId id="1874" r:id="rId56"/>
    <p:sldId id="1875" r:id="rId57"/>
    <p:sldId id="1876" r:id="rId58"/>
    <p:sldId id="1877" r:id="rId59"/>
    <p:sldId id="1878" r:id="rId60"/>
    <p:sldId id="1879" r:id="rId61"/>
    <p:sldId id="1880" r:id="rId62"/>
    <p:sldId id="1881"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66" autoAdjust="0"/>
    <p:restoredTop sz="78754" autoAdjust="0"/>
  </p:normalViewPr>
  <p:slideViewPr>
    <p:cSldViewPr>
      <p:cViewPr varScale="1">
        <p:scale>
          <a:sx n="75" d="100"/>
          <a:sy n="75" d="100"/>
        </p:scale>
        <p:origin x="160" y="232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dirty="0"/>
            <a:t>Homework 8 due Date is Due by Midnight on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If doing HW option, be sure to do IRB training ASAP</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dirty="0"/>
            <a:t>Quiz on Chapters 12-14 is due tonight at 11:59pm</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Homework 8 due Date is Due by Midnight on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Quiz on Chapters 12-14 is due tonight at 11:59pm</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If doing HW option, be sure to do IRB training ASAP</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3/30/20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3/30/20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453447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04769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24724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45850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08576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83909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80585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21914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6046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component problem example: </a:t>
            </a:r>
            <a:endParaRPr lang="en-US" sz="1400" dirty="0"/>
          </a:p>
          <a:p>
            <a:r>
              <a:rPr lang="en-US" sz="1200" kern="1200" dirty="0">
                <a:solidFill>
                  <a:schemeClr val="tx1"/>
                </a:solidFill>
                <a:effectLst/>
                <a:latin typeface="+mn-lt"/>
                <a:ea typeface="+mn-ea"/>
                <a:cs typeface="+mn-cs"/>
              </a:rPr>
              <a:t>A system that labeled “American” but not “American Airlines” as an organization would cause two errors, a false positive for O and a false negative for I-ORG.</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55063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76662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996227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08508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655592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7704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042632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77274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723815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651050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8927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82599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259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3299408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605359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51733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568795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568057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38540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894717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74624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011444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405482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91100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282988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296842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34317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a:t>
            </a:r>
            <a:r>
              <a:rPr lang="en-US" b="1" dirty="0"/>
              <a:t>indefinite noun phrase </a:t>
            </a:r>
            <a:r>
              <a:rPr lang="en-US" dirty="0"/>
              <a:t>like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231714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rule of logic stating that if a conditional statement (“if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then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is accepted, and the antecedent (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holds, then the consequent (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may be inferred.</a:t>
            </a:r>
          </a:p>
          <a:p>
            <a:endParaRPr lang="en-US" sz="1200" b="0" i="0" u="none" strike="noStrike" kern="1200" dirty="0">
              <a:solidFill>
                <a:schemeClr val="tx1"/>
              </a:solidFill>
              <a:effectLst/>
              <a:latin typeface="+mn-lt"/>
              <a:ea typeface="+mn-ea"/>
              <a:cs typeface="+mn-cs"/>
            </a:endParaRPr>
          </a:p>
          <a:p>
            <a:r>
              <a:rPr lang="en-US" b="1" dirty="0"/>
              <a:t>All animals have an ulnar artery.</a:t>
            </a:r>
          </a:p>
          <a:p>
            <a:r>
              <a:rPr lang="en-US" b="1" dirty="0"/>
              <a:t>Dogs are a kind of animal.</a:t>
            </a:r>
          </a:p>
          <a:p>
            <a:r>
              <a:rPr lang="en-US" b="1" dirty="0"/>
              <a:t>⇒ </a:t>
            </a:r>
          </a:p>
          <a:p>
            <a:r>
              <a:rPr lang="en-US" b="1" dirty="0"/>
              <a:t>All dogs have an ulnar artery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7020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0126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still leaves us with the problem of determining the set of predicates needed to represent roles associated with specific events like </a:t>
            </a:r>
            <a:r>
              <a:rPr lang="en-US" sz="1200" i="1" kern="1200" dirty="0">
                <a:solidFill>
                  <a:schemeClr val="tx1"/>
                </a:solidFill>
                <a:effectLst/>
                <a:latin typeface="+mn-lt"/>
                <a:ea typeface="+mn-ea"/>
                <a:cs typeface="+mn-cs"/>
              </a:rPr>
              <a:t>Eater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Eaten</a:t>
            </a:r>
            <a:r>
              <a:rPr lang="en-US" sz="1200" kern="1200" dirty="0">
                <a:solidFill>
                  <a:schemeClr val="tx1"/>
                </a:solidFill>
                <a:effectLst/>
                <a:latin typeface="+mn-lt"/>
                <a:ea typeface="+mn-ea"/>
                <a:cs typeface="+mn-cs"/>
              </a:rPr>
              <a:t>, as well as more general concepts like </a:t>
            </a:r>
            <a:r>
              <a:rPr lang="en-US" sz="1200" i="1" kern="1200" dirty="0">
                <a:solidFill>
                  <a:schemeClr val="tx1"/>
                </a:solidFill>
                <a:effectLst/>
                <a:latin typeface="+mn-lt"/>
                <a:ea typeface="+mn-ea"/>
                <a:cs typeface="+mn-cs"/>
              </a:rPr>
              <a:t>Location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We will return to this </a:t>
            </a:r>
            <a:r>
              <a:rPr lang="en-US" sz="1200" kern="1200" dirty="0" err="1">
                <a:solidFill>
                  <a:schemeClr val="tx1"/>
                </a:solidFill>
                <a:effectLst/>
                <a:latin typeface="+mn-lt"/>
                <a:ea typeface="+mn-ea"/>
                <a:cs typeface="+mn-cs"/>
              </a:rPr>
              <a:t>laterthis</a:t>
            </a:r>
            <a:r>
              <a:rPr lang="en-US" sz="1200" kern="1200" dirty="0">
                <a:solidFill>
                  <a:schemeClr val="tx1"/>
                </a:solidFill>
                <a:effectLst/>
                <a:latin typeface="+mn-lt"/>
                <a:ea typeface="+mn-ea"/>
                <a:cs typeface="+mn-cs"/>
              </a:rPr>
              <a:t> semester when we talk about Semantic Role Labeling.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28235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r>
              <a:rPr lang="en-US" sz="1200" b="0" i="0" u="none" strike="noStrike" kern="1200" dirty="0">
                <a:solidFill>
                  <a:schemeClr val="tx1"/>
                </a:solidFill>
                <a:effectLst/>
                <a:latin typeface="+mn-lt"/>
                <a:ea typeface="+mn-ea"/>
                <a:cs typeface="+mn-cs"/>
              </a:rPr>
              <a:t>True Detective)</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43404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602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3/30/20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3/30/20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3/30/20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3/30/20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1372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C451-E59F-DA43-9A1A-B6CEDA97FEFF}"/>
              </a:ext>
            </a:extLst>
          </p:cNvPr>
          <p:cNvSpPr>
            <a:spLocks noGrp="1"/>
          </p:cNvSpPr>
          <p:nvPr>
            <p:ph type="title"/>
          </p:nvPr>
        </p:nvSpPr>
        <p:spPr/>
        <p:txBody>
          <a:bodyPr/>
          <a:lstStyle/>
          <a:p>
            <a:r>
              <a:rPr lang="en-US" dirty="0"/>
              <a:t>Review: Existential Quantifier</a:t>
            </a:r>
          </a:p>
        </p:txBody>
      </p:sp>
      <p:sp>
        <p:nvSpPr>
          <p:cNvPr id="4" name="Rectangle 3">
            <a:extLst>
              <a:ext uri="{FF2B5EF4-FFF2-40B4-BE49-F238E27FC236}">
                <a16:creationId xmlns:a16="http://schemas.microsoft.com/office/drawing/2014/main" id="{B5006E69-A36F-EC49-978C-88EC86965CA2}"/>
              </a:ext>
            </a:extLst>
          </p:cNvPr>
          <p:cNvSpPr/>
          <p:nvPr/>
        </p:nvSpPr>
        <p:spPr>
          <a:xfrm>
            <a:off x="685800" y="2895600"/>
            <a:ext cx="768096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D18695-2C92-DE42-98E7-99095DD93403}"/>
              </a:ext>
            </a:extLst>
          </p:cNvPr>
          <p:cNvSpPr>
            <a:spLocks noGrp="1"/>
          </p:cNvSpPr>
          <p:nvPr>
            <p:ph idx="1"/>
          </p:nvPr>
        </p:nvSpPr>
        <p:spPr>
          <a:xfrm>
            <a:off x="822959" y="1845734"/>
            <a:ext cx="7406641" cy="4023360"/>
          </a:xfrm>
        </p:spPr>
        <p:txBody>
          <a:bodyPr/>
          <a:lstStyle/>
          <a:p>
            <a:pPr marL="0" indent="0">
              <a:buNone/>
            </a:pPr>
            <a:r>
              <a:rPr lang="en-US" i="1" dirty="0"/>
              <a:t>There is a restaurant that serves Mexican food near Penn</a:t>
            </a:r>
          </a:p>
          <a:p>
            <a:pPr marL="0" indent="0">
              <a:buNone/>
            </a:pPr>
            <a:r>
              <a:rPr lang="en-US" dirty="0"/>
              <a:t>We use the existential quantifier and a variable to represent the indefinite noun phrase “a restaurant”.</a:t>
            </a:r>
          </a:p>
          <a:p>
            <a:pPr marL="0" indent="0">
              <a:buNone/>
            </a:pP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 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Serves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MexicanFood</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Near</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Penn</a:t>
            </a:r>
            <a:r>
              <a:rPr lang="en-US" b="1" dirty="0">
                <a:latin typeface="Courier New" panose="02070309020205020404" pitchFamily="49" charset="0"/>
                <a:cs typeface="Courier New" panose="02070309020205020404" pitchFamily="49" charset="0"/>
              </a:rPr>
              <a:t>)) </a:t>
            </a:r>
          </a:p>
          <a:p>
            <a:pPr marL="0" indent="0">
              <a:buNone/>
            </a:pPr>
            <a:r>
              <a:rPr lang="en-US" dirty="0"/>
              <a:t>For this to be true there must be at least one object such that if we were to substitute it for the variable x, the resulting formula would be true.</a:t>
            </a: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2883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2098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Universal Quantifier</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75874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0B28-A56C-A34B-861B-3B56336C7277}"/>
              </a:ext>
            </a:extLst>
          </p:cNvPr>
          <p:cNvSpPr>
            <a:spLocks noGrp="1"/>
          </p:cNvSpPr>
          <p:nvPr>
            <p:ph type="title"/>
          </p:nvPr>
        </p:nvSpPr>
        <p:spPr/>
        <p:txBody>
          <a:bodyPr/>
          <a:lstStyle/>
          <a:p>
            <a:r>
              <a:rPr lang="en-US" dirty="0"/>
              <a:t>Lambda Notation</a:t>
            </a:r>
          </a:p>
        </p:txBody>
      </p:sp>
      <p:sp>
        <p:nvSpPr>
          <p:cNvPr id="3" name="Content Placeholder 2">
            <a:extLst>
              <a:ext uri="{FF2B5EF4-FFF2-40B4-BE49-F238E27FC236}">
                <a16:creationId xmlns:a16="http://schemas.microsoft.com/office/drawing/2014/main" id="{D9C9E5F7-5544-7F42-B3A8-36983EF9EBFD}"/>
              </a:ext>
            </a:extLst>
          </p:cNvPr>
          <p:cNvSpPr>
            <a:spLocks noGrp="1"/>
          </p:cNvSpPr>
          <p:nvPr>
            <p:ph idx="1"/>
          </p:nvPr>
        </p:nvSpPr>
        <p:spPr/>
        <p:txBody>
          <a:bodyPr>
            <a:normAutofit/>
          </a:bodyPr>
          <a:lstStyle/>
          <a:p>
            <a:r>
              <a:rPr lang="en-US" dirty="0"/>
              <a:t>Lambda notation provides a way to abstract from fully specified FOL formulas by </a:t>
            </a:r>
            <a:r>
              <a:rPr lang="en-US" b="1" dirty="0"/>
              <a:t>matching variables</a:t>
            </a:r>
            <a:r>
              <a:rPr lang="en-US" dirty="0"/>
              <a:t>. </a:t>
            </a:r>
          </a:p>
          <a:p>
            <a:pPr algn="ct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t>
            </a:r>
          </a:p>
          <a:p>
            <a:r>
              <a:rPr lang="en-US" dirty="0"/>
              <a:t>Such expressions consist of the symbol </a:t>
            </a:r>
            <a:r>
              <a:rPr lang="el-GR" dirty="0"/>
              <a:t>λ , </a:t>
            </a:r>
            <a:r>
              <a:rPr lang="en-US" dirty="0"/>
              <a:t>followed by one or more variables, followed by a FOL formula that makes use of those variables</a:t>
            </a:r>
          </a:p>
          <a:p>
            <a:r>
              <a:rPr lang="en-US" dirty="0"/>
              <a:t>This process of </a:t>
            </a:r>
            <a:r>
              <a:rPr lang="el-GR" dirty="0"/>
              <a:t>λ-</a:t>
            </a:r>
            <a:r>
              <a:rPr lang="en-US" dirty="0"/>
              <a:t>reduction consists of a simple textual replacement of the </a:t>
            </a:r>
            <a:r>
              <a:rPr lang="el-GR" dirty="0"/>
              <a:t>λ </a:t>
            </a:r>
            <a:r>
              <a:rPr lang="en-US" dirty="0"/>
              <a:t>variables and the removal of the </a:t>
            </a:r>
            <a:r>
              <a:rPr lang="el-GR" dirty="0"/>
              <a:t>λ. </a:t>
            </a:r>
            <a:endParaRPr lang="en-US" dirty="0"/>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x.P</a:t>
            </a:r>
            <a:r>
              <a:rPr lang="en-US" dirty="0">
                <a:latin typeface="Courier New" panose="02070309020205020404" pitchFamily="49" charset="0"/>
                <a:cs typeface="Courier New" panose="02070309020205020404" pitchFamily="49" charset="0"/>
              </a:rPr>
              <a:t>(x)(A) </a:t>
            </a:r>
          </a:p>
          <a:p>
            <a:pPr algn="ctr"/>
            <a:r>
              <a:rPr lang="en-US" dirty="0">
                <a:latin typeface="Courier New" panose="02070309020205020404" pitchFamily="49" charset="0"/>
                <a:cs typeface="Courier New" panose="02070309020205020404" pitchFamily="49" charset="0"/>
              </a:rPr>
              <a:t>P(A)</a:t>
            </a:r>
          </a:p>
        </p:txBody>
      </p:sp>
    </p:spTree>
    <p:extLst>
      <p:ext uri="{BB962C8B-B14F-4D97-AF65-F5344CB8AC3E}">
        <p14:creationId xmlns:p14="http://schemas.microsoft.com/office/powerpoint/2010/main" val="194124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0D57-CE19-2F4B-9C04-98C4342F6E38}"/>
              </a:ext>
            </a:extLst>
          </p:cNvPr>
          <p:cNvSpPr>
            <a:spLocks noGrp="1"/>
          </p:cNvSpPr>
          <p:nvPr>
            <p:ph type="title"/>
          </p:nvPr>
        </p:nvSpPr>
        <p:spPr/>
        <p:txBody>
          <a:bodyPr/>
          <a:lstStyle/>
          <a:p>
            <a:r>
              <a:rPr lang="en-US" dirty="0"/>
              <a:t>Lambda Example</a:t>
            </a:r>
          </a:p>
        </p:txBody>
      </p:sp>
      <p:sp>
        <p:nvSpPr>
          <p:cNvPr id="3" name="Content Placeholder 2">
            <a:extLst>
              <a:ext uri="{FF2B5EF4-FFF2-40B4-BE49-F238E27FC236}">
                <a16:creationId xmlns:a16="http://schemas.microsoft.com/office/drawing/2014/main" id="{B9638714-F01D-C445-BBC4-8437111E833A}"/>
              </a:ext>
            </a:extLst>
          </p:cNvPr>
          <p:cNvSpPr>
            <a:spLocks noGrp="1"/>
          </p:cNvSpPr>
          <p:nvPr>
            <p:ph idx="1"/>
          </p:nvPr>
        </p:nvSpPr>
        <p:spPr>
          <a:xfrm>
            <a:off x="822959" y="1845734"/>
            <a:ext cx="7543801" cy="4725662"/>
          </a:xfrm>
        </p:spPr>
        <p:txBody>
          <a:bodyPr>
            <a:normAutofit/>
          </a:bodyPr>
          <a:lstStyle/>
          <a:p>
            <a:r>
              <a:rPr lang="en-US" dirty="0"/>
              <a:t>One </a:t>
            </a:r>
            <a:r>
              <a:rPr lang="el-GR" dirty="0"/>
              <a:t>λ-</a:t>
            </a:r>
            <a:r>
              <a:rPr lang="en-US" dirty="0"/>
              <a:t>expression can be used within another:</a:t>
            </a:r>
          </a:p>
          <a:p>
            <a:pPr algn="ctr"/>
            <a:r>
              <a:rPr lang="el-GR" dirty="0">
                <a:latin typeface="Courier New" panose="02070309020205020404" pitchFamily="49" charset="0"/>
                <a:cs typeface="Courier New" panose="02070309020205020404" pitchFamily="49" charset="0"/>
              </a:rPr>
              <a:t>λ</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a:t>
            </a: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Near</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y</a:t>
            </a:r>
            <a:r>
              <a:rPr lang="en-US" dirty="0">
                <a:latin typeface="Courier New" panose="02070309020205020404" pitchFamily="49" charset="0"/>
                <a:cs typeface="Courier New" panose="02070309020205020404" pitchFamily="49" charset="0"/>
              </a:rPr>
              <a:t>) </a:t>
            </a:r>
          </a:p>
          <a:p>
            <a:r>
              <a:rPr lang="en-US" dirty="0"/>
              <a:t>Apply lambda </a:t>
            </a:r>
            <a:r>
              <a:rPr lang="el-GR" dirty="0"/>
              <a:t>λ-</a:t>
            </a:r>
            <a:r>
              <a:rPr lang="en-US" dirty="0"/>
              <a:t>reduction to x:</a:t>
            </a:r>
          </a:p>
          <a:p>
            <a:pPr algn="ctr"/>
            <a:r>
              <a:rPr lang="el-GR" dirty="0">
                <a:latin typeface="Courier New" panose="02070309020205020404" pitchFamily="49" charset="0"/>
                <a:cs typeface="Courier New" panose="02070309020205020404" pitchFamily="49" charset="0"/>
              </a:rPr>
              <a:t>λ</a:t>
            </a:r>
            <a:r>
              <a:rPr lang="en-US" dirty="0">
                <a:latin typeface="Courier New" panose="02070309020205020404" pitchFamily="49" charset="0"/>
                <a:cs typeface="Courier New" panose="02070309020205020404" pitchFamily="49" charset="0"/>
              </a:rPr>
              <a:t>x.</a:t>
            </a: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a:t>
            </a:r>
            <a:r>
              <a:rPr lang="en-US" dirty="0">
                <a:latin typeface="Courier New" panose="02070309020205020404" pitchFamily="49" charset="0"/>
                <a:cs typeface="Courier New" panose="02070309020205020404" pitchFamily="49" charset="0"/>
              </a:rPr>
              <a:t>) </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a:t>
            </a:r>
          </a:p>
          <a:p>
            <a:r>
              <a:rPr lang="en-US" dirty="0"/>
              <a:t>Apply lambda </a:t>
            </a:r>
            <a:r>
              <a:rPr lang="el-GR" dirty="0"/>
              <a:t>λ-</a:t>
            </a:r>
            <a:r>
              <a:rPr lang="en-US" dirty="0"/>
              <a:t>reduction to y:</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)(Centro)</a:t>
            </a:r>
          </a:p>
          <a:p>
            <a:pPr algn="ctr"/>
            <a:r>
              <a:rPr lang="en-US" dirty="0">
                <a:latin typeface="Courier New" panose="02070309020205020404" pitchFamily="49" charset="0"/>
                <a:cs typeface="Courier New" panose="02070309020205020404" pitchFamily="49" charset="0"/>
              </a:rPr>
              <a:t>Near(</a:t>
            </a:r>
            <a:r>
              <a:rPr lang="en-US" dirty="0" err="1">
                <a:latin typeface="Courier New" panose="02070309020205020404" pitchFamily="49" charset="0"/>
                <a:cs typeface="Courier New" panose="02070309020205020404" pitchFamily="49" charset="0"/>
              </a:rPr>
              <a:t>Bacaro,Centro</a:t>
            </a:r>
            <a:r>
              <a:rPr lang="en-US" dirty="0">
                <a:latin typeface="Courier New" panose="02070309020205020404" pitchFamily="49" charset="0"/>
                <a:cs typeface="Courier New" panose="02070309020205020404" pitchFamily="49" charset="0"/>
              </a:rPr>
              <a:t>)</a:t>
            </a:r>
          </a:p>
          <a:p>
            <a:r>
              <a:rPr lang="el-GR" dirty="0"/>
              <a:t>λ -</a:t>
            </a:r>
            <a:r>
              <a:rPr lang="en-US" dirty="0"/>
              <a:t>notation provides a way to incrementally gather arguments to a predicate</a:t>
            </a:r>
          </a:p>
        </p:txBody>
      </p:sp>
    </p:spTree>
    <p:extLst>
      <p:ext uri="{BB962C8B-B14F-4D97-AF65-F5344CB8AC3E}">
        <p14:creationId xmlns:p14="http://schemas.microsoft.com/office/powerpoint/2010/main" val="194609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457C6-AC92-4842-BC85-DD78436CB0F1}"/>
              </a:ext>
            </a:extLst>
          </p:cNvPr>
          <p:cNvSpPr/>
          <p:nvPr/>
        </p:nvSpPr>
        <p:spPr>
          <a:xfrm>
            <a:off x="777240" y="3352800"/>
            <a:ext cx="105156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C843-B0D3-D345-9240-8D9BA456E1F8}"/>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F244FD5D-CF26-AF4A-8ACB-0C3BBA654598}"/>
              </a:ext>
            </a:extLst>
          </p:cNvPr>
          <p:cNvSpPr>
            <a:spLocks noGrp="1"/>
          </p:cNvSpPr>
          <p:nvPr>
            <p:ph idx="1"/>
          </p:nvPr>
        </p:nvSpPr>
        <p:spPr/>
        <p:txBody>
          <a:bodyPr>
            <a:normAutofit/>
          </a:bodyPr>
          <a:lstStyle/>
          <a:p>
            <a:r>
              <a:rPr lang="en-US" dirty="0"/>
              <a:t>A meaning representation language must support inference to add valid new propositions to a knowledge base or to determine the truth of propositions not explicitly in the KB.</a:t>
            </a:r>
          </a:p>
          <a:p>
            <a:r>
              <a:rPr lang="en-US" b="1" dirty="0"/>
              <a:t>Modus ponens </a:t>
            </a:r>
            <a:r>
              <a:rPr lang="en-US" dirty="0"/>
              <a:t>provides  if-then reasoning:</a:t>
            </a:r>
          </a:p>
          <a:p>
            <a:r>
              <a:rPr lang="el-GR" dirty="0"/>
              <a:t>α</a:t>
            </a:r>
            <a:br>
              <a:rPr lang="el-GR" u="sng" dirty="0"/>
            </a:br>
            <a:r>
              <a:rPr lang="el-GR" u="sng" dirty="0"/>
              <a:t>α ⇒ β </a:t>
            </a:r>
          </a:p>
          <a:p>
            <a:r>
              <a:rPr lang="el-GR" dirty="0"/>
              <a:t>β </a:t>
            </a:r>
          </a:p>
          <a:p>
            <a:r>
              <a:rPr lang="el-GR" b="1" dirty="0"/>
              <a:t>α</a:t>
            </a:r>
            <a:r>
              <a:rPr lang="en-US" b="1" dirty="0"/>
              <a:t> </a:t>
            </a:r>
            <a:r>
              <a:rPr lang="en-US" dirty="0"/>
              <a:t>is the </a:t>
            </a:r>
            <a:r>
              <a:rPr lang="en-US" b="1" dirty="0"/>
              <a:t>antecedent</a:t>
            </a:r>
            <a:r>
              <a:rPr lang="en-US" dirty="0"/>
              <a:t> </a:t>
            </a:r>
          </a:p>
          <a:p>
            <a:r>
              <a:rPr lang="el-GR" b="1" dirty="0"/>
              <a:t>β</a:t>
            </a:r>
            <a:r>
              <a:rPr lang="en-US" dirty="0"/>
              <a:t> is the </a:t>
            </a:r>
            <a:r>
              <a:rPr lang="en-US" b="1" dirty="0"/>
              <a:t>consequent </a:t>
            </a:r>
          </a:p>
          <a:p>
            <a:endParaRPr lang="en-US" b="1" dirty="0"/>
          </a:p>
        </p:txBody>
      </p:sp>
    </p:spTree>
    <p:extLst>
      <p:ext uri="{BB962C8B-B14F-4D97-AF65-F5344CB8AC3E}">
        <p14:creationId xmlns:p14="http://schemas.microsoft.com/office/powerpoint/2010/main" val="246005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DFF76-FDB3-5049-AF3A-AF578FFC37A9}"/>
              </a:ext>
            </a:extLst>
          </p:cNvPr>
          <p:cNvSpPr/>
          <p:nvPr/>
        </p:nvSpPr>
        <p:spPr>
          <a:xfrm>
            <a:off x="685800" y="1752600"/>
            <a:ext cx="7391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6DFAF-E18E-0549-BEFC-7CFDCA58EF5D}"/>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A70C06B8-6CBF-1D47-8333-6F2B9CC040AB}"/>
              </a:ext>
            </a:extLst>
          </p:cNvPr>
          <p:cNvSpPr>
            <a:spLocks noGrp="1"/>
          </p:cNvSpPr>
          <p:nvPr>
            <p:ph idx="1"/>
          </p:nvPr>
        </p:nvSpPr>
        <p:spPr/>
        <p:txBody>
          <a:bodyPr/>
          <a:lstStyle/>
          <a:p>
            <a:r>
              <a:rPr lang="en-US" i="1" dirty="0" err="1"/>
              <a:t>VegetarianRestaurant</a:t>
            </a:r>
            <a:r>
              <a:rPr lang="en-US" dirty="0"/>
              <a:t>(</a:t>
            </a:r>
            <a:r>
              <a:rPr lang="en-US" i="1" dirty="0"/>
              <a:t>Leaf </a:t>
            </a:r>
            <a:r>
              <a:rPr lang="en-US" dirty="0"/>
              <a:t>)</a:t>
            </a:r>
            <a:br>
              <a:rPr lang="en-US" dirty="0"/>
            </a:br>
            <a:r>
              <a:rPr lang="en-US" u="sng" dirty="0"/>
              <a:t>∀</a:t>
            </a:r>
            <a:r>
              <a:rPr lang="en-US" i="1" u="sng" dirty="0" err="1"/>
              <a:t>xVegetarianRestaurant</a:t>
            </a:r>
            <a:r>
              <a:rPr lang="en-US" u="sng" dirty="0"/>
              <a:t>(</a:t>
            </a:r>
            <a:r>
              <a:rPr lang="en-US" i="1" u="sng" dirty="0"/>
              <a:t>x</a:t>
            </a:r>
            <a:r>
              <a:rPr lang="en-US" u="sng" dirty="0"/>
              <a:t>) ⇒ </a:t>
            </a:r>
            <a:r>
              <a:rPr lang="en-US" i="1" u="sng" dirty="0"/>
              <a:t>Serves</a:t>
            </a:r>
            <a:r>
              <a:rPr lang="en-US" u="sng" dirty="0"/>
              <a:t>(</a:t>
            </a:r>
            <a:r>
              <a:rPr lang="en-US" i="1" u="sng" dirty="0" err="1"/>
              <a:t>x</a:t>
            </a:r>
            <a:r>
              <a:rPr lang="en-US" u="sng" dirty="0" err="1"/>
              <a:t>,</a:t>
            </a:r>
            <a:r>
              <a:rPr lang="en-US" i="1" u="sng" dirty="0" err="1"/>
              <a:t>VegetarianFood</a:t>
            </a:r>
            <a:r>
              <a:rPr lang="en-US" u="sng" dirty="0"/>
              <a:t>) </a:t>
            </a:r>
          </a:p>
          <a:p>
            <a:r>
              <a:rPr lang="en-US" i="1" dirty="0"/>
              <a:t>Serves</a:t>
            </a:r>
            <a:r>
              <a:rPr lang="en-US" dirty="0"/>
              <a:t>(</a:t>
            </a:r>
            <a:r>
              <a:rPr lang="en-US" i="1" dirty="0"/>
              <a:t>Leaf </a:t>
            </a:r>
            <a:r>
              <a:rPr lang="en-US" dirty="0"/>
              <a:t>,</a:t>
            </a:r>
            <a:r>
              <a:rPr lang="en-US" i="1" dirty="0" err="1"/>
              <a:t>VegetarianFood</a:t>
            </a:r>
            <a:r>
              <a:rPr lang="en-US" dirty="0"/>
              <a:t>) </a:t>
            </a:r>
          </a:p>
          <a:p>
            <a:pPr marL="0" indent="0">
              <a:buNone/>
            </a:pPr>
            <a:endParaRPr lang="en-US" dirty="0"/>
          </a:p>
          <a:p>
            <a:r>
              <a:rPr lang="en-US" dirty="0"/>
              <a:t>Here, the formula </a:t>
            </a:r>
            <a:r>
              <a:rPr lang="en-US" i="1" dirty="0" err="1"/>
              <a:t>VegetarianRestaurant</a:t>
            </a:r>
            <a:r>
              <a:rPr lang="en-US" i="1" dirty="0"/>
              <a:t>(Leaf ) </a:t>
            </a:r>
            <a:r>
              <a:rPr lang="en-US" dirty="0"/>
              <a:t>matches the antecedent of the rule, thus allowing us to use modus ponens to conclude </a:t>
            </a:r>
            <a:r>
              <a:rPr lang="en-US" i="1" dirty="0"/>
              <a:t>Serves(Leaf ,</a:t>
            </a:r>
            <a:r>
              <a:rPr lang="en-US" i="1" dirty="0" err="1"/>
              <a:t>VegetarianFood</a:t>
            </a:r>
            <a:r>
              <a:rPr lang="en-US" i="1" dirty="0"/>
              <a:t>).</a:t>
            </a:r>
          </a:p>
          <a:p>
            <a:endParaRPr lang="en-US" dirty="0"/>
          </a:p>
        </p:txBody>
      </p:sp>
    </p:spTree>
    <p:extLst>
      <p:ext uri="{BB962C8B-B14F-4D97-AF65-F5344CB8AC3E}">
        <p14:creationId xmlns:p14="http://schemas.microsoft.com/office/powerpoint/2010/main" val="243711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Forward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Forward chaining systems use modus ponens whenever new individual facts are added to the KB.  </a:t>
            </a:r>
          </a:p>
          <a:p>
            <a:r>
              <a:rPr lang="en-US" dirty="0"/>
              <a:t>All applicable implication rules are found and applied, each resulting in the addition of new facts to the knowledge base. </a:t>
            </a:r>
          </a:p>
          <a:p>
            <a:r>
              <a:rPr lang="en-US" dirty="0"/>
              <a:t>These new propositions can also be used to fire implication rules applicable to them. The process continues until no further facts can be deduced.</a:t>
            </a:r>
          </a:p>
          <a:p>
            <a:endParaRPr lang="en-US" dirty="0"/>
          </a:p>
        </p:txBody>
      </p:sp>
    </p:spTree>
    <p:extLst>
      <p:ext uri="{BB962C8B-B14F-4D97-AF65-F5344CB8AC3E}">
        <p14:creationId xmlns:p14="http://schemas.microsoft.com/office/powerpoint/2010/main" val="645256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Backward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In </a:t>
            </a:r>
            <a:r>
              <a:rPr lang="en-US" b="1" dirty="0"/>
              <a:t>backward chaining</a:t>
            </a:r>
            <a:r>
              <a:rPr lang="en-US" dirty="0"/>
              <a:t>, modus ponens is run in reverse to prove specific propositions called </a:t>
            </a:r>
            <a:r>
              <a:rPr lang="en-US" b="1" dirty="0"/>
              <a:t>queries.</a:t>
            </a:r>
            <a:r>
              <a:rPr lang="en-US" dirty="0"/>
              <a:t> </a:t>
            </a:r>
          </a:p>
          <a:p>
            <a:pPr marL="457200" indent="-457200">
              <a:buFont typeface="+mj-lt"/>
              <a:buAutoNum type="arabicPeriod"/>
            </a:pPr>
            <a:r>
              <a:rPr lang="en-US" dirty="0"/>
              <a:t>See if the query formula is true by determining if it is present in the knowledge base.</a:t>
            </a:r>
          </a:p>
          <a:p>
            <a:pPr marL="457200" indent="-457200">
              <a:buFont typeface="+mj-lt"/>
              <a:buAutoNum type="arabicPeriod"/>
            </a:pPr>
            <a:r>
              <a:rPr lang="en-US" dirty="0"/>
              <a:t>If not, search for applicable implication rules present in the knowledge base.</a:t>
            </a:r>
          </a:p>
          <a:p>
            <a:pPr marL="0" indent="0">
              <a:buNone/>
            </a:pPr>
            <a:r>
              <a:rPr lang="en-US" dirty="0"/>
              <a:t>Applicable rules are ones where the consequent matches the query formula. If there are any such rules, then the query can be proved if the antecedent of any one them can be shown to be true. This can be performed recursively.</a:t>
            </a:r>
          </a:p>
        </p:txBody>
      </p:sp>
    </p:spTree>
    <p:extLst>
      <p:ext uri="{BB962C8B-B14F-4D97-AF65-F5344CB8AC3E}">
        <p14:creationId xmlns:p14="http://schemas.microsoft.com/office/powerpoint/2010/main" val="68948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D6E3-5D68-E04A-86A6-9313C4B91489}"/>
              </a:ext>
            </a:extLst>
          </p:cNvPr>
          <p:cNvSpPr>
            <a:spLocks noGrp="1"/>
          </p:cNvSpPr>
          <p:nvPr>
            <p:ph type="title"/>
          </p:nvPr>
        </p:nvSpPr>
        <p:spPr/>
        <p:txBody>
          <a:bodyPr/>
          <a:lstStyle/>
          <a:p>
            <a:r>
              <a:rPr lang="en-US" dirty="0"/>
              <a:t>Backward Chaining ≠ Reasoning Backwards</a:t>
            </a:r>
          </a:p>
        </p:txBody>
      </p:sp>
      <p:sp>
        <p:nvSpPr>
          <p:cNvPr id="3" name="Content Placeholder 2">
            <a:extLst>
              <a:ext uri="{FF2B5EF4-FFF2-40B4-BE49-F238E27FC236}">
                <a16:creationId xmlns:a16="http://schemas.microsoft.com/office/drawing/2014/main" id="{7B3F8CB2-B47C-294A-BDA5-CD8630761F3D}"/>
              </a:ext>
            </a:extLst>
          </p:cNvPr>
          <p:cNvSpPr>
            <a:spLocks noGrp="1"/>
          </p:cNvSpPr>
          <p:nvPr>
            <p:ph idx="1"/>
          </p:nvPr>
        </p:nvSpPr>
        <p:spPr/>
        <p:txBody>
          <a:bodyPr/>
          <a:lstStyle/>
          <a:p>
            <a:r>
              <a:rPr lang="en-US" dirty="0"/>
              <a:t>Backward chaining reasons from queries to </a:t>
            </a:r>
            <a:r>
              <a:rPr lang="en-US" b="1" dirty="0"/>
              <a:t>known</a:t>
            </a:r>
            <a:r>
              <a:rPr lang="en-US" dirty="0"/>
              <a:t> </a:t>
            </a:r>
            <a:r>
              <a:rPr lang="en-US" b="1" dirty="0"/>
              <a:t>facts</a:t>
            </a:r>
            <a:r>
              <a:rPr lang="en-US" dirty="0"/>
              <a:t>.</a:t>
            </a:r>
          </a:p>
          <a:p>
            <a:r>
              <a:rPr lang="en-US" dirty="0"/>
              <a:t>Reasoning backwards goes from known consequents to </a:t>
            </a:r>
            <a:r>
              <a:rPr lang="en-US" b="1" dirty="0"/>
              <a:t>unknown antecedents.</a:t>
            </a:r>
          </a:p>
          <a:p>
            <a:endParaRPr lang="en-US" dirty="0"/>
          </a:p>
          <a:p>
            <a:r>
              <a:rPr lang="en-US" dirty="0"/>
              <a:t>Reasoning backwards is an </a:t>
            </a:r>
            <a:r>
              <a:rPr lang="en-US" b="1" dirty="0"/>
              <a:t>invalid</a:t>
            </a:r>
            <a:r>
              <a:rPr lang="en-US" dirty="0"/>
              <a:t>.</a:t>
            </a:r>
            <a:br>
              <a:rPr lang="en-US" dirty="0"/>
            </a:br>
            <a:r>
              <a:rPr lang="en-US" dirty="0"/>
              <a:t>Sometimes it is useful for determining  what is </a:t>
            </a:r>
            <a:r>
              <a:rPr lang="en-US" b="1" dirty="0"/>
              <a:t>plausible. </a:t>
            </a:r>
            <a:r>
              <a:rPr lang="en-US" dirty="0"/>
              <a:t>Plausible reasoning from consequents to antecedents is known as </a:t>
            </a:r>
            <a:r>
              <a:rPr lang="en-US" b="1" dirty="0"/>
              <a:t>abduction.</a:t>
            </a:r>
          </a:p>
          <a:p>
            <a:endParaRPr lang="en-US" dirty="0"/>
          </a:p>
        </p:txBody>
      </p:sp>
    </p:spTree>
    <p:extLst>
      <p:ext uri="{BB962C8B-B14F-4D97-AF65-F5344CB8AC3E}">
        <p14:creationId xmlns:p14="http://schemas.microsoft.com/office/powerpoint/2010/main" val="376855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128F-08D0-2149-85FB-309057CE125B}"/>
              </a:ext>
            </a:extLst>
          </p:cNvPr>
          <p:cNvSpPr>
            <a:spLocks noGrp="1"/>
          </p:cNvSpPr>
          <p:nvPr>
            <p:ph type="title"/>
          </p:nvPr>
        </p:nvSpPr>
        <p:spPr/>
        <p:txBody>
          <a:bodyPr/>
          <a:lstStyle/>
          <a:p>
            <a:r>
              <a:rPr lang="en-US" dirty="0"/>
              <a:t>Soundness and Completeness</a:t>
            </a:r>
          </a:p>
        </p:txBody>
      </p:sp>
      <p:sp>
        <p:nvSpPr>
          <p:cNvPr id="3" name="Content Placeholder 2">
            <a:extLst>
              <a:ext uri="{FF2B5EF4-FFF2-40B4-BE49-F238E27FC236}">
                <a16:creationId xmlns:a16="http://schemas.microsoft.com/office/drawing/2014/main" id="{25C29FED-0F21-AF47-A54D-C21695DF43D2}"/>
              </a:ext>
            </a:extLst>
          </p:cNvPr>
          <p:cNvSpPr>
            <a:spLocks noGrp="1"/>
          </p:cNvSpPr>
          <p:nvPr>
            <p:ph idx="1"/>
          </p:nvPr>
        </p:nvSpPr>
        <p:spPr/>
        <p:txBody>
          <a:bodyPr/>
          <a:lstStyle/>
          <a:p>
            <a:r>
              <a:rPr lang="en-US" dirty="0"/>
              <a:t>Forward and backward chaining are both </a:t>
            </a:r>
            <a:r>
              <a:rPr lang="en-US" b="1" dirty="0"/>
              <a:t>sound </a:t>
            </a:r>
            <a:r>
              <a:rPr lang="en-US" dirty="0"/>
              <a:t>(meaning all inferences that we draw using them are </a:t>
            </a:r>
            <a:r>
              <a:rPr lang="en-US" b="1" dirty="0"/>
              <a:t>valid</a:t>
            </a:r>
            <a:r>
              <a:rPr lang="en-US" dirty="0"/>
              <a:t>). However, neither is </a:t>
            </a:r>
            <a:r>
              <a:rPr lang="en-US" b="1" dirty="0"/>
              <a:t>complete</a:t>
            </a:r>
            <a:r>
              <a:rPr lang="en-US" dirty="0"/>
              <a:t>. </a:t>
            </a:r>
          </a:p>
          <a:p>
            <a:r>
              <a:rPr lang="en-US" dirty="0"/>
              <a:t>The fact that they are not complete means that there are </a:t>
            </a:r>
            <a:r>
              <a:rPr lang="en-US" b="1" dirty="0"/>
              <a:t>valid inferences that cannot be found </a:t>
            </a:r>
            <a:r>
              <a:rPr lang="en-US" dirty="0"/>
              <a:t>by systems using these methods alone. </a:t>
            </a:r>
          </a:p>
          <a:p>
            <a:r>
              <a:rPr lang="en-US" dirty="0"/>
              <a:t>An alternative inference technique called </a:t>
            </a:r>
            <a:r>
              <a:rPr lang="en-US" b="1" dirty="0"/>
              <a:t>resolution</a:t>
            </a:r>
            <a:r>
              <a:rPr lang="en-US" dirty="0"/>
              <a:t> is but sound and complete, but it is far more computationally expensive, so most systems just use chaining.</a:t>
            </a:r>
          </a:p>
        </p:txBody>
      </p:sp>
    </p:spTree>
    <p:extLst>
      <p:ext uri="{BB962C8B-B14F-4D97-AF65-F5344CB8AC3E}">
        <p14:creationId xmlns:p14="http://schemas.microsoft.com/office/powerpoint/2010/main" val="150367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Wrap Up: 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569850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5CB19B-2D4A-284B-A11B-E74BBCBF7DE7}"/>
              </a:ext>
            </a:extLst>
          </p:cNvPr>
          <p:cNvSpPr/>
          <p:nvPr/>
        </p:nvSpPr>
        <p:spPr>
          <a:xfrm>
            <a:off x="822959" y="3124200"/>
            <a:ext cx="382524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536CC-EB7A-1A48-8EF0-88EDF91573EA}"/>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E1A2A706-CFF9-F543-83F9-CADAA4716A44}"/>
              </a:ext>
            </a:extLst>
          </p:cNvPr>
          <p:cNvSpPr>
            <a:spLocks noGrp="1"/>
          </p:cNvSpPr>
          <p:nvPr>
            <p:ph idx="1"/>
          </p:nvPr>
        </p:nvSpPr>
        <p:spPr/>
        <p:txBody>
          <a:bodyPr/>
          <a:lstStyle/>
          <a:p>
            <a:r>
              <a:rPr lang="en-US" dirty="0"/>
              <a:t>One limitation of FOL is that it only allows events with a </a:t>
            </a:r>
            <a:r>
              <a:rPr lang="en-US" b="1" dirty="0"/>
              <a:t>fixed</a:t>
            </a:r>
            <a:r>
              <a:rPr lang="en-US" dirty="0"/>
              <a:t> </a:t>
            </a:r>
            <a:r>
              <a:rPr lang="en-US" b="1" dirty="0"/>
              <a:t>arity</a:t>
            </a:r>
            <a:r>
              <a:rPr lang="en-US" dirty="0"/>
              <a:t> (number of arguments).   </a:t>
            </a:r>
          </a:p>
          <a:p>
            <a:r>
              <a:rPr lang="en-US" dirty="0"/>
              <a:t>Ideally, there would be a direct mapping from a verb’s subcategorization frame onto a FOL predicate.  </a:t>
            </a:r>
          </a:p>
          <a:p>
            <a:r>
              <a:rPr lang="en-US" i="1" dirty="0"/>
              <a:t>Leaf serves vegetarian fare </a:t>
            </a:r>
            <a:br>
              <a:rPr lang="en-US" i="1" dirty="0"/>
            </a:br>
            <a:r>
              <a:rPr lang="en-US" i="1" dirty="0"/>
              <a:t>=</a:t>
            </a:r>
            <a:br>
              <a:rPr lang="en-US" i="1" dirty="0"/>
            </a:br>
            <a:r>
              <a:rPr lang="en-US" i="1" dirty="0"/>
              <a:t>Serves</a:t>
            </a:r>
            <a:r>
              <a:rPr lang="en-US" dirty="0"/>
              <a:t>(</a:t>
            </a:r>
            <a:r>
              <a:rPr lang="en-US" i="1" dirty="0"/>
              <a:t>Leaf </a:t>
            </a:r>
            <a:r>
              <a:rPr lang="en-US" dirty="0"/>
              <a:t>,</a:t>
            </a:r>
            <a:r>
              <a:rPr lang="en-US" i="1" dirty="0" err="1"/>
              <a:t>VegetarianFare</a:t>
            </a:r>
            <a:r>
              <a:rPr lang="en-US" dirty="0"/>
              <a:t>) </a:t>
            </a:r>
          </a:p>
          <a:p>
            <a:r>
              <a:rPr lang="en-US" dirty="0"/>
              <a:t>However, </a:t>
            </a:r>
            <a:r>
              <a:rPr lang="en-US" b="1" dirty="0"/>
              <a:t>events</a:t>
            </a:r>
            <a:r>
              <a:rPr lang="en-US" dirty="0"/>
              <a:t> are more complicated since events may involve a host of participants, props, times and locations. </a:t>
            </a:r>
          </a:p>
          <a:p>
            <a:endParaRPr lang="en-US" dirty="0"/>
          </a:p>
        </p:txBody>
      </p:sp>
    </p:spTree>
    <p:extLst>
      <p:ext uri="{BB962C8B-B14F-4D97-AF65-F5344CB8AC3E}">
        <p14:creationId xmlns:p14="http://schemas.microsoft.com/office/powerpoint/2010/main" val="118526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9F15-CADC-6942-9440-FAC2E423A210}"/>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5C3870DC-3A13-5745-8859-B884C41DF4D4}"/>
              </a:ext>
            </a:extLst>
          </p:cNvPr>
          <p:cNvSpPr>
            <a:spLocks noGrp="1"/>
          </p:cNvSpPr>
          <p:nvPr>
            <p:ph idx="1"/>
          </p:nvPr>
        </p:nvSpPr>
        <p:spPr>
          <a:xfrm>
            <a:off x="822959" y="1845734"/>
            <a:ext cx="7543801" cy="4631266"/>
          </a:xfrm>
        </p:spPr>
        <p:txBody>
          <a:bodyPr>
            <a:normAutofit/>
          </a:bodyPr>
          <a:lstStyle/>
          <a:p>
            <a:r>
              <a:rPr lang="en-US" dirty="0"/>
              <a:t>Choosing the correct number of arguments for the predicate representing the meaning of </a:t>
            </a:r>
            <a:r>
              <a:rPr lang="en-US" b="1" dirty="0"/>
              <a:t>eat </a:t>
            </a:r>
            <a:r>
              <a:rPr lang="en-US" dirty="0"/>
              <a:t>is tricky.</a:t>
            </a:r>
          </a:p>
          <a:p>
            <a:pPr marL="457200" indent="-457200">
              <a:buFont typeface="+mj-lt"/>
              <a:buAutoNum type="arabicPeriod"/>
            </a:pPr>
            <a:r>
              <a:rPr lang="en-US" dirty="0"/>
              <a:t>I ate.</a:t>
            </a:r>
          </a:p>
          <a:p>
            <a:pPr marL="457200" indent="-457200">
              <a:buFont typeface="+mj-lt"/>
              <a:buAutoNum type="arabicPeriod"/>
            </a:pPr>
            <a:r>
              <a:rPr lang="en-US" dirty="0"/>
              <a:t>I ate a turkey sandwich.</a:t>
            </a:r>
          </a:p>
          <a:p>
            <a:pPr marL="457200" indent="-457200">
              <a:buFont typeface="+mj-lt"/>
              <a:buAutoNum type="arabicPeriod"/>
            </a:pPr>
            <a:r>
              <a:rPr lang="en-US" dirty="0"/>
              <a:t>I ate a turkey sandwich at my desk. </a:t>
            </a:r>
          </a:p>
          <a:p>
            <a:pPr marL="457200" indent="-457200">
              <a:buFont typeface="+mj-lt"/>
              <a:buAutoNum type="arabicPeriod"/>
            </a:pPr>
            <a:r>
              <a:rPr lang="en-US" dirty="0"/>
              <a:t>I ate at my desk.</a:t>
            </a:r>
          </a:p>
          <a:p>
            <a:pPr marL="457200" indent="-457200">
              <a:buFont typeface="+mj-lt"/>
              <a:buAutoNum type="arabicPeriod"/>
            </a:pPr>
            <a:r>
              <a:rPr lang="en-US" dirty="0"/>
              <a:t>I ate lunch.</a:t>
            </a:r>
          </a:p>
          <a:p>
            <a:pPr marL="457200" indent="-457200">
              <a:buFont typeface="+mj-lt"/>
              <a:buAutoNum type="arabicPeriod"/>
            </a:pPr>
            <a:r>
              <a:rPr lang="en-US" dirty="0"/>
              <a:t>I ate a turkey sandwich for lunch.</a:t>
            </a:r>
          </a:p>
          <a:p>
            <a:pPr marL="457200" indent="-457200">
              <a:buFont typeface="+mj-lt"/>
              <a:buAutoNum type="arabicPeriod"/>
            </a:pPr>
            <a:r>
              <a:rPr lang="en-US" dirty="0"/>
              <a:t>I ate a turkey sandwich for lunch at my desk </a:t>
            </a:r>
          </a:p>
          <a:p>
            <a:pPr marL="457200" indent="-457200">
              <a:buFont typeface="+mj-lt"/>
              <a:buAutoNum type="arabicPeriod"/>
            </a:pPr>
            <a:endParaRPr lang="en-US" dirty="0"/>
          </a:p>
        </p:txBody>
      </p:sp>
    </p:spTree>
    <p:extLst>
      <p:ext uri="{BB962C8B-B14F-4D97-AF65-F5344CB8AC3E}">
        <p14:creationId xmlns:p14="http://schemas.microsoft.com/office/powerpoint/2010/main" val="304582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6082E-493D-C543-AB19-0755C5B7ADF2}"/>
              </a:ext>
            </a:extLst>
          </p:cNvPr>
          <p:cNvSpPr/>
          <p:nvPr/>
        </p:nvSpPr>
        <p:spPr>
          <a:xfrm>
            <a:off x="777240" y="4902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53AE88-C785-6F4D-8ED6-8A90B0AE93F2}"/>
              </a:ext>
            </a:extLst>
          </p:cNvPr>
          <p:cNvSpPr/>
          <p:nvPr/>
        </p:nvSpPr>
        <p:spPr>
          <a:xfrm>
            <a:off x="3657600" y="3149600"/>
            <a:ext cx="1905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164DD-5DEB-ED44-B607-F7785084163A}"/>
              </a:ext>
            </a:extLst>
          </p:cNvPr>
          <p:cNvSpPr>
            <a:spLocks noGrp="1"/>
          </p:cNvSpPr>
          <p:nvPr>
            <p:ph type="title"/>
          </p:nvPr>
        </p:nvSpPr>
        <p:spPr/>
        <p:txBody>
          <a:bodyPr/>
          <a:lstStyle/>
          <a:p>
            <a:r>
              <a:rPr lang="en-US" dirty="0"/>
              <a:t>Event variables</a:t>
            </a:r>
          </a:p>
        </p:txBody>
      </p:sp>
      <p:sp>
        <p:nvSpPr>
          <p:cNvPr id="3" name="Content Placeholder 2">
            <a:extLst>
              <a:ext uri="{FF2B5EF4-FFF2-40B4-BE49-F238E27FC236}">
                <a16:creationId xmlns:a16="http://schemas.microsoft.com/office/drawing/2014/main" id="{6BF1833D-380B-C84E-87B2-D4881B9F5D6B}"/>
              </a:ext>
            </a:extLst>
          </p:cNvPr>
          <p:cNvSpPr>
            <a:spLocks noGrp="1"/>
          </p:cNvSpPr>
          <p:nvPr>
            <p:ph idx="1"/>
          </p:nvPr>
        </p:nvSpPr>
        <p:spPr>
          <a:xfrm>
            <a:off x="822959" y="1845734"/>
            <a:ext cx="7543801" cy="4725662"/>
          </a:xfrm>
        </p:spPr>
        <p:txBody>
          <a:bodyPr/>
          <a:lstStyle/>
          <a:p>
            <a:r>
              <a:rPr lang="en-US" b="1" dirty="0"/>
              <a:t>Event variables </a:t>
            </a:r>
            <a:r>
              <a:rPr lang="en-US" dirty="0"/>
              <a:t>to allow us to make assertions about an event without using a single predicate with a fixed number of arguments.</a:t>
            </a:r>
          </a:p>
          <a:p>
            <a:pPr marL="457200" indent="-457200">
              <a:buFont typeface="+mj-lt"/>
              <a:buAutoNum type="arabicPeriod"/>
            </a:pPr>
            <a:r>
              <a:rPr lang="en-US" b="1" dirty="0"/>
              <a:t>Event predicates </a:t>
            </a:r>
            <a:r>
              <a:rPr lang="en-US" dirty="0"/>
              <a:t>are refactored with an existentially quantified variable as their </a:t>
            </a:r>
            <a:r>
              <a:rPr lang="en-US" b="1" dirty="0"/>
              <a:t>only</a:t>
            </a:r>
            <a:r>
              <a:rPr lang="en-US" dirty="0"/>
              <a:t> argument.</a:t>
            </a:r>
          </a:p>
          <a:p>
            <a:pPr marL="0" indent="0" algn="ctr">
              <a:buNone/>
            </a:pPr>
            <a:r>
              <a:rPr lang="en-US" dirty="0"/>
              <a:t>∃</a:t>
            </a:r>
            <a:r>
              <a:rPr lang="en-US" i="1" dirty="0"/>
              <a:t>e Eating</a:t>
            </a:r>
            <a:r>
              <a:rPr lang="en-US" dirty="0"/>
              <a:t>(</a:t>
            </a:r>
            <a:r>
              <a:rPr lang="en-US" i="1" dirty="0"/>
              <a:t>e</a:t>
            </a:r>
            <a:r>
              <a:rPr lang="en-US" dirty="0"/>
              <a:t>) </a:t>
            </a:r>
          </a:p>
          <a:p>
            <a:pPr marL="457200" indent="-457200">
              <a:buFont typeface="+mj-lt"/>
              <a:buAutoNum type="arabicPeriod" startAt="2"/>
            </a:pPr>
            <a:r>
              <a:rPr lang="en-US" dirty="0"/>
              <a:t>We can introduce </a:t>
            </a:r>
            <a:r>
              <a:rPr lang="en-US" b="1" dirty="0"/>
              <a:t>additional predicates </a:t>
            </a:r>
            <a:r>
              <a:rPr lang="en-US" dirty="0"/>
              <a:t>to </a:t>
            </a:r>
            <a:r>
              <a:rPr lang="en-US" b="1" dirty="0"/>
              <a:t>represent the other information </a:t>
            </a:r>
            <a:r>
              <a:rPr lang="en-US" dirty="0"/>
              <a:t>we have about the event. These predicates take an event variable as their first argument and related FOL terms as their second argument</a:t>
            </a:r>
          </a:p>
          <a:p>
            <a:pPr marL="0" indent="0" algn="ctr">
              <a:buNone/>
            </a:pPr>
            <a:r>
              <a:rPr lang="en-US" dirty="0"/>
              <a:t>∃</a:t>
            </a:r>
            <a:r>
              <a:rPr lang="en-US" i="1" dirty="0"/>
              <a:t>e Eating</a:t>
            </a:r>
            <a:r>
              <a:rPr lang="en-US" dirty="0"/>
              <a:t>(</a:t>
            </a:r>
            <a:r>
              <a:rPr lang="en-US" i="1" dirty="0"/>
              <a:t>e</a:t>
            </a:r>
            <a:r>
              <a:rPr lang="en-US" dirty="0"/>
              <a:t>) ∧ </a:t>
            </a:r>
            <a:r>
              <a:rPr lang="en-US" i="1" dirty="0"/>
              <a:t>Eater</a:t>
            </a:r>
            <a:r>
              <a:rPr lang="en-US" dirty="0"/>
              <a:t>(</a:t>
            </a:r>
            <a:r>
              <a:rPr lang="en-US" i="1" dirty="0"/>
              <a:t>e</a:t>
            </a:r>
            <a:r>
              <a:rPr lang="en-US" dirty="0"/>
              <a:t>, </a:t>
            </a:r>
            <a:r>
              <a:rPr lang="en-US" i="1" dirty="0"/>
              <a:t>Speaker</a:t>
            </a:r>
            <a:r>
              <a:rPr lang="en-US" dirty="0"/>
              <a:t>) ∧ </a:t>
            </a:r>
            <a:r>
              <a:rPr lang="en-US" i="1" dirty="0"/>
              <a:t>Eaten</a:t>
            </a:r>
            <a:r>
              <a:rPr lang="en-US" dirty="0"/>
              <a:t>(</a:t>
            </a:r>
            <a:r>
              <a:rPr lang="en-US" i="1" dirty="0"/>
              <a:t>e</a:t>
            </a:r>
            <a:r>
              <a:rPr lang="en-US" dirty="0"/>
              <a:t>, </a:t>
            </a:r>
            <a:r>
              <a:rPr lang="en-US" i="1" dirty="0" err="1"/>
              <a:t>TurkeySandwich</a:t>
            </a:r>
            <a:r>
              <a:rPr lang="en-US" dirty="0"/>
              <a:t>) </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76375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C39-A44C-7847-8F9F-D9B1BD2FF65C}"/>
              </a:ext>
            </a:extLst>
          </p:cNvPr>
          <p:cNvSpPr>
            <a:spLocks noGrp="1"/>
          </p:cNvSpPr>
          <p:nvPr>
            <p:ph type="title"/>
          </p:nvPr>
        </p:nvSpPr>
        <p:spPr/>
        <p:txBody>
          <a:bodyPr/>
          <a:lstStyle/>
          <a:p>
            <a:r>
              <a:rPr lang="en-US" dirty="0">
                <a:solidFill>
                  <a:schemeClr val="tx1"/>
                </a:solidFill>
              </a:rPr>
              <a:t>Neo-</a:t>
            </a:r>
            <a:r>
              <a:rPr lang="en-US" dirty="0" err="1">
                <a:solidFill>
                  <a:schemeClr val="tx1"/>
                </a:solidFill>
              </a:rPr>
              <a:t>Davidsonian</a:t>
            </a:r>
            <a:r>
              <a:rPr lang="en-US" dirty="0">
                <a:solidFill>
                  <a:schemeClr val="tx1"/>
                </a:solidFill>
              </a:rPr>
              <a:t> Events</a:t>
            </a:r>
            <a:endParaRPr lang="en-US" dirty="0"/>
          </a:p>
        </p:txBody>
      </p:sp>
      <p:sp>
        <p:nvSpPr>
          <p:cNvPr id="3" name="Content Placeholder 2">
            <a:extLst>
              <a:ext uri="{FF2B5EF4-FFF2-40B4-BE49-F238E27FC236}">
                <a16:creationId xmlns:a16="http://schemas.microsoft.com/office/drawing/2014/main" id="{1CF98BF3-2B56-334E-BAC9-E77ADE6F4587}"/>
              </a:ext>
            </a:extLst>
          </p:cNvPr>
          <p:cNvSpPr>
            <a:spLocks noGrp="1"/>
          </p:cNvSpPr>
          <p:nvPr>
            <p:ph idx="1"/>
          </p:nvPr>
        </p:nvSpPr>
        <p:spPr/>
        <p:txBody>
          <a:bodyPr>
            <a:normAutofit/>
          </a:bodyPr>
          <a:lstStyle/>
          <a:p>
            <a:pPr marL="457200" indent="-457200">
              <a:buFont typeface="+mj-lt"/>
              <a:buAutoNum type="arabicPeriod"/>
            </a:pPr>
            <a:r>
              <a:rPr lang="en-US" dirty="0"/>
              <a:t>Events are captured with predicates that take a single event variable as an argument. </a:t>
            </a:r>
          </a:p>
          <a:p>
            <a:pPr marL="457200" indent="-457200">
              <a:buFont typeface="+mj-lt"/>
              <a:buAutoNum type="arabicPeriod"/>
            </a:pPr>
            <a:r>
              <a:rPr lang="en-US" dirty="0"/>
              <a:t>We don’t need to specify a fixed number of arguments for a FOL predicate.  Instead, we can glue on as many as are provided in the input.</a:t>
            </a:r>
          </a:p>
          <a:p>
            <a:pPr marL="457200" indent="-457200">
              <a:buFont typeface="+mj-lt"/>
              <a:buAutoNum type="arabicPeriod"/>
            </a:pPr>
            <a:r>
              <a:rPr lang="en-US" dirty="0"/>
              <a:t>No more roles are postulated than are mentioned in the input. </a:t>
            </a:r>
          </a:p>
          <a:p>
            <a:pPr marL="457200" indent="-457200">
              <a:buFont typeface="+mj-lt"/>
              <a:buAutoNum type="arabicPeriod"/>
            </a:pPr>
            <a:r>
              <a:rPr lang="en-US" dirty="0"/>
              <a:t>The connections across related inputs that share the same predicate are satisfied without the need for additional inference. </a:t>
            </a:r>
          </a:p>
          <a:p>
            <a:endParaRPr lang="en-US" dirty="0"/>
          </a:p>
        </p:txBody>
      </p:sp>
    </p:spTree>
    <p:extLst>
      <p:ext uri="{BB962C8B-B14F-4D97-AF65-F5344CB8AC3E}">
        <p14:creationId xmlns:p14="http://schemas.microsoft.com/office/powerpoint/2010/main" val="2873650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pic>
        <p:nvPicPr>
          <p:cNvPr id="4" name="Picture 3">
            <a:extLst>
              <a:ext uri="{FF2B5EF4-FFF2-40B4-BE49-F238E27FC236}">
                <a16:creationId xmlns:a16="http://schemas.microsoft.com/office/drawing/2014/main" id="{F0F2432C-F226-CE4D-B7F1-AA6D3F4F7DAD}"/>
              </a:ext>
            </a:extLst>
          </p:cNvPr>
          <p:cNvPicPr>
            <a:picLocks noChangeAspect="1"/>
          </p:cNvPicPr>
          <p:nvPr/>
        </p:nvPicPr>
        <p:blipFill>
          <a:blip r:embed="rId3"/>
          <a:stretch>
            <a:fillRect/>
          </a:stretch>
        </p:blipFill>
        <p:spPr>
          <a:xfrm>
            <a:off x="953024" y="2590800"/>
            <a:ext cx="7283669" cy="4267200"/>
          </a:xfrm>
          <a:prstGeom prst="rect">
            <a:avLst/>
          </a:prstGeom>
        </p:spPr>
      </p:pic>
    </p:spTree>
    <p:extLst>
      <p:ext uri="{BB962C8B-B14F-4D97-AF65-F5344CB8AC3E}">
        <p14:creationId xmlns:p14="http://schemas.microsoft.com/office/powerpoint/2010/main" val="18271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r>
              <a:rPr lang="en-US" dirty="0"/>
              <a:t>Time flows forward and that events are associated with either </a:t>
            </a:r>
            <a:r>
              <a:rPr lang="en-US" b="1" dirty="0"/>
              <a:t>points</a:t>
            </a:r>
            <a:r>
              <a:rPr lang="en-US" dirty="0"/>
              <a:t> or </a:t>
            </a:r>
            <a:r>
              <a:rPr lang="en-US" b="1" dirty="0"/>
              <a:t>intervals</a:t>
            </a:r>
            <a:r>
              <a:rPr lang="en-US" dirty="0"/>
              <a:t> in time, as on a timeline. </a:t>
            </a:r>
          </a:p>
          <a:p>
            <a:r>
              <a:rPr lang="en-US" dirty="0"/>
              <a:t>We can order distinct events by situating them on the timeline; one event precedes another if the flow of time leads from the first event to the second. </a:t>
            </a:r>
          </a:p>
          <a:p>
            <a:r>
              <a:rPr lang="en-US" dirty="0"/>
              <a:t>Represent the current moment in time as a point, and we can then easily define familiar notions of </a:t>
            </a:r>
            <a:r>
              <a:rPr lang="en-US" b="1" dirty="0"/>
              <a:t>past</a:t>
            </a:r>
            <a:r>
              <a:rPr lang="en-US" dirty="0"/>
              <a:t>, </a:t>
            </a:r>
            <a:r>
              <a:rPr lang="en-US" b="1" dirty="0"/>
              <a:t>present</a:t>
            </a:r>
            <a:r>
              <a:rPr lang="en-US" dirty="0"/>
              <a:t>, and </a:t>
            </a:r>
            <a:r>
              <a:rPr lang="en-US" b="1" dirty="0"/>
              <a:t>future</a:t>
            </a:r>
            <a:r>
              <a:rPr lang="en-US" dirty="0"/>
              <a:t>.</a:t>
            </a:r>
          </a:p>
          <a:p>
            <a:endParaRPr lang="en-US" dirty="0"/>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spTree>
    <p:extLst>
      <p:ext uri="{BB962C8B-B14F-4D97-AF65-F5344CB8AC3E}">
        <p14:creationId xmlns:p14="http://schemas.microsoft.com/office/powerpoint/2010/main" val="301481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A7E812-1A65-9A48-B81F-E796C98D3E47}"/>
              </a:ext>
            </a:extLst>
          </p:cNvPr>
          <p:cNvSpPr/>
          <p:nvPr/>
        </p:nvSpPr>
        <p:spPr>
          <a:xfrm>
            <a:off x="803909" y="4267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A61BC-C991-3445-BB9B-140DD2FB48E2}"/>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2AD3B742-EEDB-9848-B400-66B7A151BA5B}"/>
              </a:ext>
            </a:extLst>
          </p:cNvPr>
          <p:cNvSpPr>
            <a:spLocks noGrp="1"/>
          </p:cNvSpPr>
          <p:nvPr>
            <p:ph idx="1"/>
          </p:nvPr>
        </p:nvSpPr>
        <p:spPr>
          <a:xfrm>
            <a:off x="822959" y="1845734"/>
            <a:ext cx="7787641" cy="5012266"/>
          </a:xfrm>
        </p:spPr>
        <p:txBody>
          <a:bodyPr>
            <a:normAutofit/>
          </a:bodyPr>
          <a:lstStyle/>
          <a:p>
            <a:r>
              <a:rPr lang="en-US" dirty="0"/>
              <a:t>These sentences only differ in the </a:t>
            </a:r>
            <a:r>
              <a:rPr lang="en-US" b="1" dirty="0"/>
              <a:t>tense</a:t>
            </a:r>
            <a:r>
              <a:rPr lang="en-US" dirty="0"/>
              <a:t> of the verb.</a:t>
            </a:r>
          </a:p>
          <a:p>
            <a:pPr marL="457200" indent="-457200">
              <a:buFont typeface="+mj-lt"/>
              <a:buAutoNum type="arabicPeriod"/>
            </a:pPr>
            <a:r>
              <a:rPr lang="en-US" dirty="0"/>
              <a:t>I arrived in New York.</a:t>
            </a:r>
          </a:p>
          <a:p>
            <a:pPr marL="457200" indent="-457200">
              <a:buFont typeface="+mj-lt"/>
              <a:buAutoNum type="arabicPeriod"/>
            </a:pPr>
            <a:r>
              <a:rPr lang="en-US" dirty="0"/>
              <a:t>I am arriving in New York.</a:t>
            </a:r>
          </a:p>
          <a:p>
            <a:pPr marL="457200" indent="-457200">
              <a:buFont typeface="+mj-lt"/>
              <a:buAutoNum type="arabicPeriod"/>
            </a:pPr>
            <a:r>
              <a:rPr lang="en-US" dirty="0"/>
              <a:t>I will arrive in New York.</a:t>
            </a:r>
            <a:br>
              <a:rPr lang="en-US" dirty="0"/>
            </a:br>
            <a:endParaRPr lang="en-US" dirty="0"/>
          </a:p>
          <a:p>
            <a:r>
              <a:rPr lang="en-US" dirty="0"/>
              <a:t>A Neo-</a:t>
            </a:r>
            <a:r>
              <a:rPr lang="en-US" dirty="0" err="1"/>
              <a:t>Davidsonian</a:t>
            </a:r>
            <a:r>
              <a:rPr lang="en-US" dirty="0"/>
              <a:t> event representation would give us:</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p>
          <a:p>
            <a:r>
              <a:rPr lang="en-US" dirty="0"/>
              <a:t>How can we represent the temporal information specified by the verb tense? </a:t>
            </a:r>
            <a:r>
              <a:rPr lang="en-US" i="1" dirty="0"/>
              <a:t>By predicating additional information about the event variable </a:t>
            </a:r>
            <a:r>
              <a:rPr lang="en-US" b="1" i="1" dirty="0"/>
              <a:t>e</a:t>
            </a:r>
            <a:r>
              <a:rPr lang="en-US" i="1" dirty="0"/>
              <a:t>. </a:t>
            </a:r>
          </a:p>
          <a:p>
            <a:endParaRPr lang="en-US" dirty="0"/>
          </a:p>
        </p:txBody>
      </p:sp>
    </p:spTree>
    <p:extLst>
      <p:ext uri="{BB962C8B-B14F-4D97-AF65-F5344CB8AC3E}">
        <p14:creationId xmlns:p14="http://schemas.microsoft.com/office/powerpoint/2010/main" val="377278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D10634-72DC-3A4D-BC85-F7AF97509F7C}"/>
              </a:ext>
            </a:extLst>
          </p:cNvPr>
          <p:cNvSpPr/>
          <p:nvPr/>
        </p:nvSpPr>
        <p:spPr>
          <a:xfrm>
            <a:off x="822958" y="34290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C0603B-A3ED-0444-A857-55C50FF341C6}"/>
              </a:ext>
            </a:extLst>
          </p:cNvPr>
          <p:cNvSpPr/>
          <p:nvPr/>
        </p:nvSpPr>
        <p:spPr>
          <a:xfrm>
            <a:off x="842008" y="46482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47741-7BC9-C843-B1CA-DE5AE68F24EB}"/>
              </a:ext>
            </a:extLst>
          </p:cNvPr>
          <p:cNvSpPr/>
          <p:nvPr/>
        </p:nvSpPr>
        <p:spPr>
          <a:xfrm>
            <a:off x="822960" y="22860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1D727-CD14-7348-9AB9-C816A273B721}"/>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A9DCBD88-61F0-8A4E-8322-003DDA97017F}"/>
              </a:ext>
            </a:extLst>
          </p:cNvPr>
          <p:cNvSpPr>
            <a:spLocks noGrp="1"/>
          </p:cNvSpPr>
          <p:nvPr>
            <p:ph idx="1"/>
          </p:nvPr>
        </p:nvSpPr>
        <p:spPr>
          <a:xfrm>
            <a:off x="822959" y="1845734"/>
            <a:ext cx="8321041" cy="4023360"/>
          </a:xfrm>
        </p:spPr>
        <p:txBody>
          <a:bodyPr/>
          <a:lstStyle/>
          <a:p>
            <a:r>
              <a:rPr lang="en-US" b="1" dirty="0"/>
              <a:t>Past tense </a:t>
            </a:r>
            <a:r>
              <a:rPr lang="en-US" dirty="0"/>
              <a:t>– </a:t>
            </a:r>
            <a:r>
              <a:rPr lang="en-US" i="1" dirty="0"/>
              <a:t>I arrived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err="1"/>
              <a:t>n</a:t>
            </a:r>
            <a:r>
              <a:rPr lang="en-US" b="1" dirty="0" err="1"/>
              <a:t>,</a:t>
            </a:r>
            <a:r>
              <a:rPr lang="en-US" b="1" i="1" dirty="0" err="1"/>
              <a:t>Now</a:t>
            </a:r>
            <a:r>
              <a:rPr lang="en-US" b="1" dirty="0"/>
              <a:t>) </a:t>
            </a:r>
          </a:p>
          <a:p>
            <a:r>
              <a:rPr lang="en-US" b="1" dirty="0"/>
              <a:t>Present tense </a:t>
            </a:r>
            <a:r>
              <a:rPr lang="en-US" dirty="0"/>
              <a:t>– </a:t>
            </a:r>
            <a:r>
              <a:rPr lang="en-US" i="1" dirty="0"/>
              <a:t>I am arriving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MemberOf</a:t>
            </a:r>
            <a:r>
              <a:rPr lang="en-US" b="1" dirty="0"/>
              <a:t>(</a:t>
            </a:r>
            <a:r>
              <a:rPr lang="en-US" b="1" i="1" dirty="0" err="1"/>
              <a:t>i</a:t>
            </a:r>
            <a:r>
              <a:rPr lang="en-US" b="1" dirty="0" err="1"/>
              <a:t>,</a:t>
            </a:r>
            <a:r>
              <a:rPr lang="en-US" b="1" i="1" dirty="0" err="1"/>
              <a:t>Now</a:t>
            </a:r>
            <a:r>
              <a:rPr lang="en-US" b="1" dirty="0"/>
              <a:t>) </a:t>
            </a:r>
          </a:p>
          <a:p>
            <a:r>
              <a:rPr lang="en-US" b="1" dirty="0"/>
              <a:t>Future tense </a:t>
            </a:r>
            <a:r>
              <a:rPr lang="en-US" dirty="0"/>
              <a:t>– </a:t>
            </a:r>
            <a:r>
              <a:rPr lang="en-US" i="1" dirty="0"/>
              <a:t>I will arrive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a:t>Now, n</a:t>
            </a:r>
            <a:r>
              <a:rPr lang="en-US" b="1" dirty="0"/>
              <a:t>) </a:t>
            </a:r>
          </a:p>
          <a:p>
            <a:endParaRPr lang="en-US" b="1" dirty="0"/>
          </a:p>
          <a:p>
            <a:endParaRPr lang="en-US" dirty="0"/>
          </a:p>
          <a:p>
            <a:endParaRPr lang="en-US" dirty="0"/>
          </a:p>
        </p:txBody>
      </p:sp>
    </p:spTree>
    <p:extLst>
      <p:ext uri="{BB962C8B-B14F-4D97-AF65-F5344CB8AC3E}">
        <p14:creationId xmlns:p14="http://schemas.microsoft.com/office/powerpoint/2010/main" val="406771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Expressions</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1692771"/>
          </a:xfrm>
          <a:prstGeom prst="rect">
            <a:avLst/>
          </a:prstGeom>
          <a:noFill/>
        </p:spPr>
        <p:txBody>
          <a:bodyPr wrap="square" rtlCol="0">
            <a:spAutoFit/>
          </a:bodyPr>
          <a:lstStyle/>
          <a:p>
            <a:pPr>
              <a:buClr>
                <a:schemeClr val="accent1"/>
              </a:buClr>
            </a:pPr>
            <a:r>
              <a:rPr lang="en-US" sz="2800" dirty="0"/>
              <a:t>Temporal normalization</a:t>
            </a:r>
          </a:p>
          <a:p>
            <a:pPr marL="457200"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50505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C461-E1EF-B947-BD6D-B3F065452BB5}"/>
              </a:ext>
            </a:extLst>
          </p:cNvPr>
          <p:cNvSpPr>
            <a:spLocks noGrp="1"/>
          </p:cNvSpPr>
          <p:nvPr>
            <p:ph type="title"/>
          </p:nvPr>
        </p:nvSpPr>
        <p:spPr/>
        <p:txBody>
          <a:bodyPr/>
          <a:lstStyle/>
          <a:p>
            <a:r>
              <a:rPr lang="en-US" dirty="0"/>
              <a:t>Other Temporal Phenomena </a:t>
            </a:r>
          </a:p>
        </p:txBody>
      </p:sp>
      <p:sp>
        <p:nvSpPr>
          <p:cNvPr id="3" name="Content Placeholder 2">
            <a:extLst>
              <a:ext uri="{FF2B5EF4-FFF2-40B4-BE49-F238E27FC236}">
                <a16:creationId xmlns:a16="http://schemas.microsoft.com/office/drawing/2014/main" id="{02BDA87B-A517-F944-AE8A-08CBDAD5B3DC}"/>
              </a:ext>
            </a:extLst>
          </p:cNvPr>
          <p:cNvSpPr>
            <a:spLocks noGrp="1"/>
          </p:cNvSpPr>
          <p:nvPr>
            <p:ph idx="1"/>
          </p:nvPr>
        </p:nvSpPr>
        <p:spPr>
          <a:xfrm>
            <a:off x="822959" y="1845734"/>
            <a:ext cx="7543801" cy="4725662"/>
          </a:xfrm>
        </p:spPr>
        <p:txBody>
          <a:bodyPr>
            <a:normAutofit/>
          </a:bodyPr>
          <a:lstStyle/>
          <a:p>
            <a:r>
              <a:rPr lang="en-US" b="1" dirty="0"/>
              <a:t>Order </a:t>
            </a:r>
            <a:r>
              <a:rPr lang="en-US" dirty="0"/>
              <a:t>– a pair of events can </a:t>
            </a:r>
            <a:r>
              <a:rPr lang="en-US" i="1" dirty="0"/>
              <a:t>precede</a:t>
            </a:r>
            <a:r>
              <a:rPr lang="en-US" dirty="0"/>
              <a:t> or </a:t>
            </a:r>
            <a:r>
              <a:rPr lang="en-US" i="1" dirty="0"/>
              <a:t>follow</a:t>
            </a:r>
            <a:r>
              <a:rPr lang="en-US" dirty="0"/>
              <a:t> each other, they or </a:t>
            </a:r>
            <a:r>
              <a:rPr lang="en-US" i="1" dirty="0"/>
              <a:t>overlap</a:t>
            </a:r>
            <a:r>
              <a:rPr lang="en-US" dirty="0"/>
              <a:t> and may have different onset times.</a:t>
            </a:r>
          </a:p>
          <a:p>
            <a:r>
              <a:rPr lang="en-US" b="1" dirty="0"/>
              <a:t>Duration </a:t>
            </a:r>
            <a:r>
              <a:rPr lang="en-US" dirty="0"/>
              <a:t>– we might want to model how long an event typically takes</a:t>
            </a:r>
            <a:endParaRPr lang="en-US" i="1" dirty="0"/>
          </a:p>
          <a:p>
            <a:pPr lvl="1"/>
            <a:r>
              <a:rPr lang="en-US" sz="2000" i="1" dirty="0"/>
              <a:t>I went to college to get a degree</a:t>
            </a:r>
          </a:p>
          <a:p>
            <a:pPr lvl="1"/>
            <a:r>
              <a:rPr lang="en-US" sz="2000" i="1" dirty="0"/>
              <a:t>I went to the salon to get a haircut</a:t>
            </a:r>
          </a:p>
          <a:p>
            <a:r>
              <a:rPr lang="en-US" b="1" dirty="0"/>
              <a:t>Frequency / periodicity </a:t>
            </a:r>
            <a:endParaRPr lang="en-US" i="1" dirty="0"/>
          </a:p>
          <a:p>
            <a:pPr lvl="1"/>
            <a:r>
              <a:rPr lang="en-US" sz="2000" i="1" dirty="0"/>
              <a:t>Presidential elections take place ever 4 years</a:t>
            </a:r>
            <a:endParaRPr lang="en-US" sz="2000" b="1" dirty="0"/>
          </a:p>
          <a:p>
            <a:r>
              <a:rPr lang="en-US" b="1" dirty="0"/>
              <a:t>Stationarity </a:t>
            </a:r>
            <a:r>
              <a:rPr lang="en-US" dirty="0"/>
              <a:t>– permanent versus impermanent events</a:t>
            </a:r>
            <a:endParaRPr lang="en-US" i="1" dirty="0"/>
          </a:p>
          <a:p>
            <a:pPr lvl="1"/>
            <a:r>
              <a:rPr lang="en-US" sz="2000" i="1" dirty="0"/>
              <a:t>The Statue of Liberty is in New York </a:t>
            </a:r>
          </a:p>
          <a:p>
            <a:pPr lvl="1"/>
            <a:r>
              <a:rPr lang="en-US" sz="2000" i="1" dirty="0"/>
              <a:t>The Coronavirus is in New York </a:t>
            </a:r>
            <a:endParaRPr lang="en-US" sz="2000" b="1" dirty="0"/>
          </a:p>
          <a:p>
            <a:pPr lvl="1"/>
            <a:endParaRPr lang="en-US" b="1" dirty="0"/>
          </a:p>
          <a:p>
            <a:endParaRPr lang="en-US" dirty="0"/>
          </a:p>
          <a:p>
            <a:endParaRPr lang="en-US" b="1" dirty="0"/>
          </a:p>
        </p:txBody>
      </p:sp>
    </p:spTree>
    <p:extLst>
      <p:ext uri="{BB962C8B-B14F-4D97-AF65-F5344CB8AC3E}">
        <p14:creationId xmlns:p14="http://schemas.microsoft.com/office/powerpoint/2010/main" val="298044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Review: 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3245980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DC5A-E059-904D-9A56-099A7720AFEA}"/>
              </a:ext>
            </a:extLst>
          </p:cNvPr>
          <p:cNvSpPr>
            <a:spLocks noGrp="1"/>
          </p:cNvSpPr>
          <p:nvPr>
            <p:ph type="title"/>
          </p:nvPr>
        </p:nvSpPr>
        <p:spPr/>
        <p:txBody>
          <a:bodyPr/>
          <a:lstStyle/>
          <a:p>
            <a:r>
              <a:rPr lang="en-US" dirty="0"/>
              <a:t>Description Logic</a:t>
            </a:r>
          </a:p>
        </p:txBody>
      </p:sp>
      <p:sp>
        <p:nvSpPr>
          <p:cNvPr id="3" name="Content Placeholder 2">
            <a:extLst>
              <a:ext uri="{FF2B5EF4-FFF2-40B4-BE49-F238E27FC236}">
                <a16:creationId xmlns:a16="http://schemas.microsoft.com/office/drawing/2014/main" id="{4054F5A3-A748-014D-A7B7-ED12EB18E329}"/>
              </a:ext>
            </a:extLst>
          </p:cNvPr>
          <p:cNvSpPr>
            <a:spLocks noGrp="1"/>
          </p:cNvSpPr>
          <p:nvPr>
            <p:ph idx="1"/>
          </p:nvPr>
        </p:nvSpPr>
        <p:spPr/>
        <p:txBody>
          <a:bodyPr/>
          <a:lstStyle/>
          <a:p>
            <a:r>
              <a:rPr lang="en-US" dirty="0"/>
              <a:t>Description Logics use </a:t>
            </a:r>
            <a:r>
              <a:rPr lang="en-US" b="1" dirty="0"/>
              <a:t>ontologies </a:t>
            </a:r>
            <a:r>
              <a:rPr lang="en-US" dirty="0"/>
              <a:t>to encode relationships between type of entities, and allow us to specify rules associated with certain types like </a:t>
            </a:r>
          </a:p>
          <a:p>
            <a:pPr algn="ctr"/>
            <a:r>
              <a:rPr lang="en-US" dirty="0" err="1"/>
              <a:t>ItalianRestaurant</a:t>
            </a:r>
            <a:r>
              <a:rPr lang="en-US" dirty="0"/>
              <a:t> ⊑ Restaurant⊓∃</a:t>
            </a:r>
            <a:r>
              <a:rPr lang="en-US" dirty="0" err="1"/>
              <a:t>hasCuisine.ItalianCuisine</a:t>
            </a:r>
            <a:r>
              <a:rPr lang="en-US" dirty="0"/>
              <a:t> </a:t>
            </a:r>
          </a:p>
          <a:p>
            <a:endParaRPr lang="en-US" dirty="0"/>
          </a:p>
        </p:txBody>
      </p:sp>
      <p:pic>
        <p:nvPicPr>
          <p:cNvPr id="5" name="Picture 4">
            <a:extLst>
              <a:ext uri="{FF2B5EF4-FFF2-40B4-BE49-F238E27FC236}">
                <a16:creationId xmlns:a16="http://schemas.microsoft.com/office/drawing/2014/main" id="{FE965053-5927-FA4A-9FF7-AC50E6B0EACF}"/>
              </a:ext>
            </a:extLst>
          </p:cNvPr>
          <p:cNvPicPr>
            <a:picLocks noChangeAspect="1"/>
          </p:cNvPicPr>
          <p:nvPr/>
        </p:nvPicPr>
        <p:blipFill>
          <a:blip r:embed="rId2"/>
          <a:stretch>
            <a:fillRect/>
          </a:stretch>
        </p:blipFill>
        <p:spPr>
          <a:xfrm>
            <a:off x="2132872" y="3442726"/>
            <a:ext cx="4953728" cy="3128670"/>
          </a:xfrm>
          <a:prstGeom prst="rect">
            <a:avLst/>
          </a:prstGeom>
        </p:spPr>
      </p:pic>
    </p:spTree>
    <p:extLst>
      <p:ext uri="{BB962C8B-B14F-4D97-AF65-F5344CB8AC3E}">
        <p14:creationId xmlns:p14="http://schemas.microsoft.com/office/powerpoint/2010/main" val="145764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2CBE-8E1E-2947-8638-124EDB489B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08B135-6DBC-BC4B-A38A-19F48DD25A26}"/>
              </a:ext>
            </a:extLst>
          </p:cNvPr>
          <p:cNvSpPr>
            <a:spLocks noGrp="1"/>
          </p:cNvSpPr>
          <p:nvPr>
            <p:ph idx="1"/>
          </p:nvPr>
        </p:nvSpPr>
        <p:spPr>
          <a:xfrm>
            <a:off x="822959" y="1845734"/>
            <a:ext cx="7543801" cy="4326466"/>
          </a:xfrm>
        </p:spPr>
        <p:txBody>
          <a:bodyPr>
            <a:noAutofit/>
          </a:bodyPr>
          <a:lstStyle/>
          <a:p>
            <a:r>
              <a:rPr lang="en-US" dirty="0"/>
              <a:t>Formal meaning representations that capture the meaning-related content of linguistic inputs. These representations are intended to bridge the gap from language to common-sense knowledge of the world. </a:t>
            </a:r>
          </a:p>
          <a:p>
            <a:r>
              <a:rPr lang="en-US" dirty="0"/>
              <a:t>Meaning representation languages like FOL specify syntax and semantics of these representations. Many others have been used in NLP and AI.</a:t>
            </a:r>
          </a:p>
          <a:p>
            <a:r>
              <a:rPr lang="en-US" dirty="0"/>
              <a:t>Important elements of semantic representation including states and events can be captured in FOL. </a:t>
            </a:r>
          </a:p>
          <a:p>
            <a:r>
              <a:rPr lang="en-US" dirty="0"/>
              <a:t>Modelling temporal phenomena is an important challenge.</a:t>
            </a:r>
          </a:p>
        </p:txBody>
      </p:sp>
    </p:spTree>
    <p:extLst>
      <p:ext uri="{BB962C8B-B14F-4D97-AF65-F5344CB8AC3E}">
        <p14:creationId xmlns:p14="http://schemas.microsoft.com/office/powerpoint/2010/main" val="3727154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88066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3080835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a:t>
            </a:r>
            <a:r>
              <a:rPr lang="en-US" sz="2200" dirty="0" err="1"/>
              <a:t>lowercost</a:t>
            </a:r>
            <a:r>
              <a:rPr lang="en-US" sz="2200" dirty="0"/>
              <a:t> carriers. American Airlines, a unit of AMR Corp., immediately matched the move, spokesman </a:t>
            </a:r>
            <a:r>
              <a:rPr lang="en-US" sz="2200" dirty="0" err="1"/>
              <a:t>TimWagner</a:t>
            </a:r>
            <a:r>
              <a:rPr lang="en-US" sz="2200" dirty="0"/>
              <a:t>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04401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3637795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pic>
        <p:nvPicPr>
          <p:cNvPr id="5" name="Content Placeholder 4" descr="A picture containing people, woman, phone&#10;&#10;Description automatically generated">
            <a:extLst>
              <a:ext uri="{FF2B5EF4-FFF2-40B4-BE49-F238E27FC236}">
                <a16:creationId xmlns:a16="http://schemas.microsoft.com/office/drawing/2014/main" id="{5C22E7D1-AE2D-1344-A794-483F8A0106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39" y="1737361"/>
            <a:ext cx="7884939" cy="2606039"/>
          </a:xfrm>
        </p:spPr>
      </p:pic>
      <p:pic>
        <p:nvPicPr>
          <p:cNvPr id="7" name="Picture 6" descr="A screenshot of a cell phone&#10;&#10;Description automatically generated">
            <a:extLst>
              <a:ext uri="{FF2B5EF4-FFF2-40B4-BE49-F238E27FC236}">
                <a16:creationId xmlns:a16="http://schemas.microsoft.com/office/drawing/2014/main" id="{C0CD9A97-6E33-7E49-AB27-CF86D3823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22" y="4634753"/>
            <a:ext cx="7746571" cy="1936643"/>
          </a:xfrm>
          <a:prstGeom prst="rect">
            <a:avLst/>
          </a:prstGeom>
        </p:spPr>
      </p:pic>
    </p:spTree>
    <p:extLst>
      <p:ext uri="{BB962C8B-B14F-4D97-AF65-F5344CB8AC3E}">
        <p14:creationId xmlns:p14="http://schemas.microsoft.com/office/powerpoint/2010/main" val="747062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Find spans of text that constitute proper names</a:t>
            </a:r>
          </a:p>
          <a:p>
            <a:pPr lvl="2">
              <a:buFont typeface="Arial" panose="020B0604020202020204" pitchFamily="34" charset="0"/>
              <a:buChar char="•"/>
            </a:pPr>
            <a:r>
              <a:rPr lang="en-US" sz="2400" dirty="0"/>
              <a:t>Ambiguity of segmentation</a:t>
            </a:r>
          </a:p>
          <a:p>
            <a:pPr lvl="3">
              <a:buFont typeface="Arial" panose="020B0604020202020204" pitchFamily="34" charset="0"/>
              <a:buChar char="•"/>
            </a:pPr>
            <a:r>
              <a:rPr lang="en-US" sz="2400" dirty="0"/>
              <a:t>What’s an entity and what isn’t</a:t>
            </a:r>
          </a:p>
          <a:p>
            <a:pPr lvl="3">
              <a:buFont typeface="Arial" panose="020B0604020202020204" pitchFamily="34" charset="0"/>
              <a:buChar char="•"/>
            </a:pPr>
            <a:r>
              <a:rPr lang="en-US" sz="2400" dirty="0"/>
              <a:t>Where the boundaries are</a:t>
            </a:r>
          </a:p>
          <a:p>
            <a:pPr lvl="1">
              <a:buFont typeface="Arial" panose="020B0604020202020204" pitchFamily="34" charset="0"/>
              <a:buChar char="•"/>
            </a:pPr>
            <a:r>
              <a:rPr lang="en-US" sz="2800" dirty="0"/>
              <a:t>Classify the type of the entity</a:t>
            </a:r>
          </a:p>
          <a:p>
            <a:pPr lvl="2">
              <a:buFont typeface="Arial" panose="020B0604020202020204" pitchFamily="34" charset="0"/>
              <a:buChar char="•"/>
            </a:pPr>
            <a:r>
              <a:rPr lang="en-US" sz="2400" dirty="0"/>
              <a:t>Type ambiguity</a:t>
            </a:r>
            <a:endParaRPr lang="en-US" sz="2800" dirty="0"/>
          </a:p>
        </p:txBody>
      </p:sp>
    </p:spTree>
    <p:extLst>
      <p:ext uri="{BB962C8B-B14F-4D97-AF65-F5344CB8AC3E}">
        <p14:creationId xmlns:p14="http://schemas.microsoft.com/office/powerpoint/2010/main" val="272322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Category Ambiguity in NER</a:t>
            </a:r>
          </a:p>
        </p:txBody>
      </p:sp>
      <p:pic>
        <p:nvPicPr>
          <p:cNvPr id="5" name="Content Placeholder 4" descr="A screenshot of a cell phone&#10;&#10;Description automatically generated">
            <a:extLst>
              <a:ext uri="{FF2B5EF4-FFF2-40B4-BE49-F238E27FC236}">
                <a16:creationId xmlns:a16="http://schemas.microsoft.com/office/drawing/2014/main" id="{6F52FAF3-72E5-F042-B1A3-E3EE5B70A5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764" y="1936961"/>
            <a:ext cx="8122472" cy="1543270"/>
          </a:xfrm>
        </p:spPr>
      </p:pic>
      <p:pic>
        <p:nvPicPr>
          <p:cNvPr id="7" name="Picture 6" descr="A black sign with white text&#10;&#10;Description automatically generated">
            <a:extLst>
              <a:ext uri="{FF2B5EF4-FFF2-40B4-BE49-F238E27FC236}">
                <a16:creationId xmlns:a16="http://schemas.microsoft.com/office/drawing/2014/main" id="{AF82F101-2689-A24D-9AF3-E1C63B663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63" y="4609934"/>
            <a:ext cx="8122473" cy="1486066"/>
          </a:xfrm>
          <a:prstGeom prst="rect">
            <a:avLst/>
          </a:prstGeom>
        </p:spPr>
      </p:pic>
      <p:sp>
        <p:nvSpPr>
          <p:cNvPr id="8" name="TextBox 7">
            <a:extLst>
              <a:ext uri="{FF2B5EF4-FFF2-40B4-BE49-F238E27FC236}">
                <a16:creationId xmlns:a16="http://schemas.microsoft.com/office/drawing/2014/main" id="{55862BF8-E84E-7740-974E-E5E4983C6984}"/>
              </a:ext>
            </a:extLst>
          </p:cNvPr>
          <p:cNvSpPr txBox="1"/>
          <p:nvPr/>
        </p:nvSpPr>
        <p:spPr>
          <a:xfrm>
            <a:off x="510762" y="3777224"/>
            <a:ext cx="7109238" cy="400110"/>
          </a:xfrm>
          <a:prstGeom prst="rect">
            <a:avLst/>
          </a:prstGeom>
          <a:noFill/>
        </p:spPr>
        <p:txBody>
          <a:bodyPr wrap="square" rtlCol="0">
            <a:spAutoFit/>
          </a:bodyPr>
          <a:lstStyle/>
          <a:p>
            <a:r>
              <a:rPr lang="en-US" sz="2000" dirty="0"/>
              <a:t>Examples of type ambiguities in the use of the name Washington</a:t>
            </a:r>
          </a:p>
        </p:txBody>
      </p:sp>
    </p:spTree>
    <p:extLst>
      <p:ext uri="{BB962C8B-B14F-4D97-AF65-F5344CB8AC3E}">
        <p14:creationId xmlns:p14="http://schemas.microsoft.com/office/powerpoint/2010/main" val="741971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NER Algorithms &amp; Evaluations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lstStyle/>
          <a:p>
            <a:pPr lvl="1">
              <a:buFont typeface="Arial" panose="020B0604020202020204" pitchFamily="34" charset="0"/>
              <a:buChar char="•"/>
            </a:pPr>
            <a:r>
              <a:rPr lang="en-US" sz="2800" dirty="0"/>
              <a:t>Word to word sequence labelling</a:t>
            </a:r>
          </a:p>
          <a:p>
            <a:pPr lvl="2">
              <a:buFont typeface="Arial" panose="020B0604020202020204" pitchFamily="34" charset="0"/>
              <a:buChar char="•"/>
            </a:pPr>
            <a:r>
              <a:rPr lang="en-US" sz="2400" dirty="0"/>
              <a:t>Capture boundary and type</a:t>
            </a:r>
          </a:p>
          <a:p>
            <a:pPr lvl="1">
              <a:buFont typeface="Arial" panose="020B0604020202020204" pitchFamily="34" charset="0"/>
              <a:buChar char="•"/>
            </a:pPr>
            <a:r>
              <a:rPr lang="en-US" sz="2800" dirty="0"/>
              <a:t>Feature based</a:t>
            </a:r>
          </a:p>
          <a:p>
            <a:pPr lvl="1">
              <a:buFont typeface="Arial" panose="020B0604020202020204" pitchFamily="34" charset="0"/>
              <a:buChar char="•"/>
            </a:pPr>
            <a:r>
              <a:rPr lang="en-US" sz="2800" dirty="0"/>
              <a:t>Neural</a:t>
            </a:r>
          </a:p>
          <a:p>
            <a:pPr lvl="2">
              <a:buFont typeface="Arial" panose="020B0604020202020204" pitchFamily="34" charset="0"/>
              <a:buChar char="•"/>
            </a:pPr>
            <a:endParaRPr lang="en-US" sz="2400" dirty="0"/>
          </a:p>
          <a:p>
            <a:pPr lvl="1">
              <a:buFont typeface="Arial" panose="020B0604020202020204" pitchFamily="34" charset="0"/>
              <a:buChar char="•"/>
            </a:pPr>
            <a:r>
              <a:rPr lang="en-US" sz="2800" dirty="0"/>
              <a:t>Precision, Recall, F1</a:t>
            </a:r>
          </a:p>
          <a:p>
            <a:pPr lvl="2">
              <a:buFont typeface="Arial" panose="020B0604020202020204" pitchFamily="34" charset="0"/>
              <a:buChar char="•"/>
            </a:pPr>
            <a:r>
              <a:rPr lang="en-US" sz="2400" dirty="0"/>
              <a:t>Segmentation component can cause problems </a:t>
            </a:r>
            <a:endParaRPr lang="en-US" sz="2800" dirty="0"/>
          </a:p>
          <a:p>
            <a:endParaRPr lang="en-US" dirty="0"/>
          </a:p>
        </p:txBody>
      </p:sp>
    </p:spTree>
    <p:extLst>
      <p:ext uri="{BB962C8B-B14F-4D97-AF65-F5344CB8AC3E}">
        <p14:creationId xmlns:p14="http://schemas.microsoft.com/office/powerpoint/2010/main" val="314064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439240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884212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3819488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259551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260557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2402724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4260486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spTree>
    <p:extLst>
      <p:ext uri="{BB962C8B-B14F-4D97-AF65-F5344CB8AC3E}">
        <p14:creationId xmlns:p14="http://schemas.microsoft.com/office/powerpoint/2010/main" val="2756407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635230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13162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lvl="1"/>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lvl="1"/>
                <a:r>
                  <a:rPr lang="en-US" sz="2000" dirty="0"/>
                  <a:t>implies the following semantics</a:t>
                </a:r>
              </a:p>
              <a:p>
                <a:pPr algn="ctr"/>
                <a14:m>
                  <m:oMath xmlns:m="http://schemas.openxmlformats.org/officeDocument/2006/math">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lvl="1"/>
                <a:r>
                  <a:rPr lang="en-US" sz="2000" dirty="0"/>
                  <a:t>allowing us to infer</a:t>
                </a:r>
              </a:p>
              <a:p>
                <a:pPr algn="ctr"/>
                <a:r>
                  <a:rPr lang="en-US" sz="1800" dirty="0"/>
                  <a:t> 	</a:t>
                </a:r>
                <a:r>
                  <a:rPr lang="en-US" sz="1800" i="1" dirty="0"/>
                  <a:t> 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61583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2105125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birth-place-of 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386094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127929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lvl="1">
              <a:buFont typeface="Arial" panose="020B0604020202020204" pitchFamily="34" charset="0"/>
              <a:buChar char="•"/>
            </a:pPr>
            <a:r>
              <a:rPr lang="en-US" sz="2800" dirty="0"/>
              <a:t>Task: Create airline/hub pairs</a:t>
            </a:r>
          </a:p>
          <a:p>
            <a:pPr lvl="1">
              <a:buFont typeface="Arial" panose="020B0604020202020204" pitchFamily="34" charset="0"/>
              <a:buChar char="•"/>
            </a:pPr>
            <a:r>
              <a:rPr lang="en-US" sz="2800" dirty="0"/>
              <a:t>Seed:  Ryanair has a hub at Charleroi</a:t>
            </a:r>
          </a:p>
          <a:p>
            <a:pPr lvl="2">
              <a:buFont typeface="Arial" panose="020B0604020202020204" pitchFamily="34" charset="0"/>
              <a:buChar char="•"/>
            </a:pPr>
            <a:r>
              <a:rPr lang="en-US" sz="2000" dirty="0"/>
              <a:t>use this seed fact to discover new patterns by finding other mentions of this relation in our corpus</a:t>
            </a:r>
          </a:p>
          <a:p>
            <a:pPr lvl="1">
              <a:buFont typeface="Arial" panose="020B0604020202020204" pitchFamily="34" charset="0"/>
              <a:buChar char="•"/>
            </a:pPr>
            <a:r>
              <a:rPr lang="en-US" sz="2800" dirty="0"/>
              <a:t>Sentences found:</a:t>
            </a:r>
          </a:p>
          <a:p>
            <a:pPr lvl="2">
              <a:buFont typeface="Arial" panose="020B0604020202020204" pitchFamily="34" charset="0"/>
              <a:buChar char="•"/>
            </a:pPr>
            <a:r>
              <a:rPr lang="en-US" sz="2000" dirty="0"/>
              <a:t>Budget airline Ryanair, which uses Charleroi as a hub, scrapped all weekend flights out of the airport.</a:t>
            </a:r>
          </a:p>
          <a:p>
            <a:pPr lvl="2">
              <a:buFont typeface="Arial" panose="020B0604020202020204" pitchFamily="34" charset="0"/>
              <a:buChar char="•"/>
            </a:pPr>
            <a:r>
              <a:rPr lang="en-US" sz="2000" dirty="0"/>
              <a:t>All flights in and out of Ryanair’s Belgian hub at Charleroi airport were grounded on Friday...</a:t>
            </a:r>
          </a:p>
          <a:p>
            <a:pPr lvl="2">
              <a:buFont typeface="Arial" panose="020B0604020202020204" pitchFamily="34" charset="0"/>
              <a:buChar char="•"/>
            </a:pPr>
            <a:r>
              <a:rPr lang="en-US" sz="2000" dirty="0"/>
              <a:t>A spokesman at Charleroi, a main hub for Ryanair, estimated that 8000 passengers had already been affected.</a:t>
            </a:r>
          </a:p>
          <a:p>
            <a:pPr lvl="1">
              <a:buFont typeface="Arial" panose="020B0604020202020204" pitchFamily="34" charset="0"/>
              <a:buChar char="•"/>
            </a:pPr>
            <a:r>
              <a:rPr lang="en-US" sz="2800" dirty="0"/>
              <a:t>Patterns extracted:</a:t>
            </a:r>
          </a:p>
          <a:p>
            <a:pPr lvl="2">
              <a:buFont typeface="Arial" panose="020B0604020202020204" pitchFamily="34" charset="0"/>
              <a:buChar char="•"/>
            </a:pPr>
            <a:r>
              <a:rPr lang="en-US" sz="2000" dirty="0"/>
              <a:t> / [ORG], which uses [LOC] as a hub /</a:t>
            </a:r>
          </a:p>
          <a:p>
            <a:pPr lvl="2">
              <a:buFont typeface="Arial" panose="020B0604020202020204" pitchFamily="34" charset="0"/>
              <a:buChar char="•"/>
            </a:pPr>
            <a:r>
              <a:rPr lang="en-US" sz="2000" dirty="0"/>
              <a:t>/ [ORG]'s hub at [LOC] /</a:t>
            </a:r>
          </a:p>
          <a:p>
            <a:pPr lvl="2">
              <a:buFont typeface="Arial" panose="020B0604020202020204" pitchFamily="34" charset="0"/>
              <a:buChar char="•"/>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068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1837964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Unsupervised relation extraction</a:t>
            </a:r>
          </a:p>
          <a:p>
            <a:pPr lvl="1">
              <a:buFont typeface="Arial" panose="020B0604020202020204" pitchFamily="34" charset="0"/>
              <a:buChar char="•"/>
            </a:pPr>
            <a:r>
              <a:rPr lang="en-US" sz="2800" dirty="0"/>
              <a:t>Find all strings of words that satisfy the tripe relation.</a:t>
            </a:r>
          </a:p>
          <a:p>
            <a:pPr lvl="2">
              <a:buFont typeface="Arial" panose="020B0604020202020204" pitchFamily="34" charset="0"/>
              <a:buChar char="•"/>
            </a:pPr>
            <a:r>
              <a:rPr lang="en-US" sz="2400" dirty="0"/>
              <a:t>United has a hub in Chicago, which is the headquarters of United Continental Holdings.</a:t>
            </a:r>
          </a:p>
          <a:p>
            <a:pPr lvl="2">
              <a:buFont typeface="Arial" panose="020B0604020202020204" pitchFamily="34" charset="0"/>
              <a:buChar char="•"/>
            </a:pPr>
            <a:r>
              <a:rPr lang="en-US" sz="2400" dirty="0"/>
              <a:t>r1: &lt;United, has a hub in, Chicago&gt;</a:t>
            </a:r>
          </a:p>
          <a:p>
            <a:pPr lvl="2">
              <a:buFont typeface="Arial" panose="020B0604020202020204" pitchFamily="34" charset="0"/>
              <a:buChar char="•"/>
            </a:pPr>
            <a:r>
              <a:rPr lang="en-US" sz="2400" dirty="0"/>
              <a:t>r2: &lt;Chicago, is the headquarters of, United Continental Holdings&gt;</a:t>
            </a:r>
          </a:p>
        </p:txBody>
      </p:sp>
    </p:spTree>
    <p:extLst>
      <p:ext uri="{BB962C8B-B14F-4D97-AF65-F5344CB8AC3E}">
        <p14:creationId xmlns:p14="http://schemas.microsoft.com/office/powerpoint/2010/main" val="125593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6408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3498282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231106"/>
          </a:xfrm>
          <a:prstGeom prst="rect">
            <a:avLst/>
          </a:prstGeom>
          <a:noFill/>
        </p:spPr>
        <p:txBody>
          <a:bodyPr wrap="square" rtlCol="0">
            <a:spAutoFit/>
          </a:bodyPr>
          <a:lstStyle/>
          <a:p>
            <a:r>
              <a:rPr lang="en-US" sz="2800" dirty="0"/>
              <a:t>In English events are typically expressed verbs like exploded, and sometimes nouns like explosion.</a:t>
            </a:r>
          </a:p>
          <a:p>
            <a:endParaRPr lang="en-US" dirty="0"/>
          </a:p>
        </p:txBody>
      </p:sp>
    </p:spTree>
    <p:extLst>
      <p:ext uri="{BB962C8B-B14F-4D97-AF65-F5344CB8AC3E}">
        <p14:creationId xmlns:p14="http://schemas.microsoft.com/office/powerpoint/2010/main" val="810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Soaringe</a:t>
            </a:r>
            <a:r>
              <a:rPr lang="en-US" sz="2800" baseline="-25000" dirty="0"/>
              <a:t>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886930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lvl="1">
              <a:buFont typeface="Arial" panose="020B0604020202020204" pitchFamily="34" charset="0"/>
              <a:buChar char="•"/>
            </a:pPr>
            <a:r>
              <a:rPr lang="en-US" sz="2800" dirty="0"/>
              <a:t>Scripts are common, stereotypical situations</a:t>
            </a:r>
          </a:p>
          <a:p>
            <a:pPr lvl="1">
              <a:buFont typeface="Arial" panose="020B0604020202020204" pitchFamily="34" charset="0"/>
              <a:buChar char="•"/>
            </a:pPr>
            <a:r>
              <a:rPr lang="en-US" sz="2800" dirty="0"/>
              <a:t>Templates represent scripts with a fixed set of slots that take slot-filler values</a:t>
            </a:r>
          </a:p>
          <a:p>
            <a:pPr lvl="1">
              <a:buFont typeface="Arial" panose="020B0604020202020204" pitchFamily="34" charset="0"/>
              <a:buChar char="•"/>
            </a:pPr>
            <a:r>
              <a:rPr lang="en-US" sz="2800" dirty="0"/>
              <a:t>Train two separate supervised systems</a:t>
            </a:r>
          </a:p>
          <a:p>
            <a:pPr lvl="2">
              <a:buFont typeface="Arial" panose="020B0604020202020204" pitchFamily="34" charset="0"/>
              <a:buChar char="•"/>
            </a:pPr>
            <a:r>
              <a:rPr lang="en-US" sz="2400" dirty="0"/>
              <a:t>Template recognition</a:t>
            </a:r>
          </a:p>
          <a:p>
            <a:pPr lvl="2">
              <a:buFont typeface="Arial" panose="020B0604020202020204" pitchFamily="34" charset="0"/>
              <a:buChar char="•"/>
            </a:pPr>
            <a:r>
              <a:rPr lang="en-US" sz="2400" dirty="0"/>
              <a:t>Role-filler extraction</a:t>
            </a:r>
          </a:p>
          <a:p>
            <a:pPr lvl="1">
              <a:buFont typeface="Arial" panose="020B0604020202020204" pitchFamily="34" charset="0"/>
              <a:buChar char="•"/>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3425134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29585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10160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Tree>
    <p:extLst>
      <p:ext uri="{BB962C8B-B14F-4D97-AF65-F5344CB8AC3E}">
        <p14:creationId xmlns:p14="http://schemas.microsoft.com/office/powerpoint/2010/main" val="576821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3125835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81848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Review: 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pPr marL="457200" indent="-457200">
              <a:buFont typeface="+mj-lt"/>
              <a:buAutoNum type="arabicPeriod"/>
            </a:pPr>
            <a:r>
              <a:rPr lang="en-US" dirty="0"/>
              <a:t>Truth conditions for logical formula involving terms and predicates like </a:t>
            </a:r>
            <a:r>
              <a:rPr lang="en-US" dirty="0">
                <a:latin typeface="Courier New" panose="02070309020205020404" pitchFamily="49" charset="0"/>
                <a:cs typeface="Courier New" panose="02070309020205020404" pitchFamily="49" charset="0"/>
              </a:rPr>
              <a:t>Near(Goldie, </a:t>
            </a:r>
            <a:r>
              <a:rPr lang="en-US" dirty="0" err="1">
                <a:latin typeface="Courier New" panose="02070309020205020404" pitchFamily="49" charset="0"/>
                <a:cs typeface="Courier New" panose="02070309020205020404" pitchFamily="49" charset="0"/>
              </a:rPr>
              <a:t>Upenn</a:t>
            </a:r>
            <a:r>
              <a:rPr lang="en-US" dirty="0">
                <a:latin typeface="Courier New" panose="02070309020205020404" pitchFamily="49" charset="0"/>
                <a:cs typeface="Courier New" panose="02070309020205020404" pitchFamily="49" charset="0"/>
              </a:rPr>
              <a:t>)</a:t>
            </a:r>
          </a:p>
          <a:p>
            <a:pPr marL="457200" indent="-457200">
              <a:buFont typeface="+mj-lt"/>
              <a:buAutoNum type="arabicPeriod"/>
            </a:pPr>
            <a:r>
              <a:rPr lang="en-US" dirty="0"/>
              <a:t>Truth conditions for multiple formula with logical connectives </a:t>
            </a:r>
          </a:p>
          <a:p>
            <a:pPr marL="457200" indent="-457200">
              <a:buFont typeface="+mj-lt"/>
              <a:buAutoNum type="arabicPeriod"/>
            </a:pPr>
            <a:r>
              <a:rPr lang="en-US" dirty="0"/>
              <a:t>Truth conditions for quantifiers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7217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Review: 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373727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a:bodyPr>
          <a:lstStyle/>
          <a:p>
            <a:r>
              <a:rPr lang="en-US" dirty="0"/>
              <a:t>There are two quantifiers in FOL: </a:t>
            </a:r>
          </a:p>
          <a:p>
            <a:pPr marL="457200" indent="-457200">
              <a:buFont typeface="+mj-lt"/>
              <a:buAutoNum type="arabicPeriod"/>
            </a:pPr>
            <a:r>
              <a:rPr lang="en-US" b="1" dirty="0"/>
              <a:t>Existential quantifier </a:t>
            </a:r>
            <a:r>
              <a:rPr lang="en-US" dirty="0"/>
              <a:t>– ∃ –  “There exists” – Is true if it holds at least one thing that matches the variable</a:t>
            </a:r>
          </a:p>
          <a:p>
            <a:pPr marL="457200" indent="-457200">
              <a:buFont typeface="+mj-lt"/>
              <a:buAutoNum type="arabicPeriod"/>
            </a:pPr>
            <a:r>
              <a:rPr lang="en-US" b="1" dirty="0"/>
              <a:t>Universal quantifier </a:t>
            </a:r>
            <a:r>
              <a:rPr lang="en-US" dirty="0"/>
              <a:t>– ∀ – “For all” – Is true if it holds true for all of the things that match the variable</a:t>
            </a:r>
          </a:p>
          <a:p>
            <a:pPr marL="0" indent="0">
              <a:buNone/>
            </a:pPr>
            <a:endParaRPr lang="en-US" sz="3200" i="1" dirty="0"/>
          </a:p>
        </p:txBody>
      </p:sp>
    </p:spTree>
    <p:extLst>
      <p:ext uri="{BB962C8B-B14F-4D97-AF65-F5344CB8AC3E}">
        <p14:creationId xmlns:p14="http://schemas.microsoft.com/office/powerpoint/2010/main" val="715574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40593</TotalTime>
  <Words>3627</Words>
  <Application>Microsoft Macintosh PowerPoint</Application>
  <PresentationFormat>On-screen Show (4:3)</PresentationFormat>
  <Paragraphs>378</Paragraphs>
  <Slides>62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Cambria Math</vt:lpstr>
      <vt:lpstr>Courier New</vt:lpstr>
      <vt:lpstr>Times</vt:lpstr>
      <vt:lpstr>Retrospect</vt:lpstr>
      <vt:lpstr>Reminders</vt:lpstr>
      <vt:lpstr>Wrap Up: Logical Representation of Sentence Meaning</vt:lpstr>
      <vt:lpstr>Review: Desirable Properties for Meaning Representations</vt:lpstr>
      <vt:lpstr>Model-Theoretic Semantics</vt:lpstr>
      <vt:lpstr>PowerPoint Presentation</vt:lpstr>
      <vt:lpstr>PowerPoint Presentation</vt:lpstr>
      <vt:lpstr>Review: First-Order Logic</vt:lpstr>
      <vt:lpstr>Review: Logical Connectives</vt:lpstr>
      <vt:lpstr>Review: Quantifiers and Variables</vt:lpstr>
      <vt:lpstr>Review: Existential Quantifier</vt:lpstr>
      <vt:lpstr>Review: Universal Quantifier</vt:lpstr>
      <vt:lpstr>Lambda Notation</vt:lpstr>
      <vt:lpstr>Lambda Example</vt:lpstr>
      <vt:lpstr>Inference</vt:lpstr>
      <vt:lpstr>Inference</vt:lpstr>
      <vt:lpstr>Forward Chaining</vt:lpstr>
      <vt:lpstr>Backward Chaining</vt:lpstr>
      <vt:lpstr>Backward Chaining ≠ Reasoning Backwards</vt:lpstr>
      <vt:lpstr>Soundness and Completeness</vt:lpstr>
      <vt:lpstr>Representing Events</vt:lpstr>
      <vt:lpstr>Representing Events</vt:lpstr>
      <vt:lpstr>Event variables</vt:lpstr>
      <vt:lpstr>Neo-Davidsonian Events</vt:lpstr>
      <vt:lpstr>Representing Time</vt:lpstr>
      <vt:lpstr>Representing Time</vt:lpstr>
      <vt:lpstr>Tense</vt:lpstr>
      <vt:lpstr>Tense</vt:lpstr>
      <vt:lpstr>Temporal Expressions</vt:lpstr>
      <vt:lpstr>Other Temporal Phenomena </vt:lpstr>
      <vt:lpstr>Description Logic</vt:lpstr>
      <vt:lpstr>Conclusion</vt:lpstr>
      <vt:lpstr>Information Extraction</vt:lpstr>
      <vt:lpstr>Information Extraction (IE)</vt:lpstr>
      <vt:lpstr>Template Filling</vt:lpstr>
      <vt:lpstr>Steps in IE</vt:lpstr>
      <vt:lpstr>Named Entity Recognition</vt:lpstr>
      <vt:lpstr>Named Entity Recognition</vt:lpstr>
      <vt:lpstr>Category Ambiguity in NER</vt:lpstr>
      <vt:lpstr>NER Algorithms &amp; Evaluations</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Temporal ordering of events</vt:lpstr>
      <vt:lpstr>Template Filling</vt:lpstr>
      <vt:lpstr>The Gun Violence Database</vt:lpstr>
      <vt:lpstr>Goals of the GVDB</vt:lpstr>
      <vt:lpstr>GVDB Template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1891</cp:revision>
  <cp:lastPrinted>2019-02-19T16:16:59Z</cp:lastPrinted>
  <dcterms:created xsi:type="dcterms:W3CDTF">2009-06-12T17:14:38Z</dcterms:created>
  <dcterms:modified xsi:type="dcterms:W3CDTF">2020-03-30T18:56:49Z</dcterms:modified>
</cp:coreProperties>
</file>